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54" r:id="rId2"/>
    <p:sldId id="389" r:id="rId3"/>
    <p:sldId id="361" r:id="rId4"/>
    <p:sldId id="349" r:id="rId5"/>
    <p:sldId id="377" r:id="rId6"/>
    <p:sldId id="385" r:id="rId7"/>
    <p:sldId id="350" r:id="rId8"/>
    <p:sldId id="368" r:id="rId9"/>
    <p:sldId id="386" r:id="rId10"/>
    <p:sldId id="353" r:id="rId11"/>
    <p:sldId id="355" r:id="rId12"/>
    <p:sldId id="358" r:id="rId13"/>
    <p:sldId id="381" r:id="rId14"/>
    <p:sldId id="362" r:id="rId15"/>
    <p:sldId id="383" r:id="rId16"/>
    <p:sldId id="365" r:id="rId17"/>
    <p:sldId id="375" r:id="rId18"/>
    <p:sldId id="388" r:id="rId19"/>
    <p:sldId id="387" r:id="rId20"/>
    <p:sldId id="332" r:id="rId21"/>
    <p:sldId id="339" r:id="rId22"/>
    <p:sldId id="340" r:id="rId23"/>
    <p:sldId id="364" r:id="rId24"/>
    <p:sldId id="342" r:id="rId25"/>
    <p:sldId id="343" r:id="rId26"/>
    <p:sldId id="344" r:id="rId27"/>
    <p:sldId id="366" r:id="rId28"/>
    <p:sldId id="367" r:id="rId29"/>
    <p:sldId id="372" r:id="rId30"/>
    <p:sldId id="390" r:id="rId31"/>
    <p:sldId id="33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BD1E"/>
    <a:srgbClr val="26E745"/>
    <a:srgbClr val="31DF18"/>
    <a:srgbClr val="1DA433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701" autoAdjust="0"/>
  </p:normalViewPr>
  <p:slideViewPr>
    <p:cSldViewPr snapToGrid="0" snapToObjects="1">
      <p:cViewPr>
        <p:scale>
          <a:sx n="100" d="100"/>
          <a:sy n="100" d="100"/>
        </p:scale>
        <p:origin x="-2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9AF58-7841-B240-9DD2-BC1A4623646C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9DA07-A84D-D04F-9F92-C10DA00C05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570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7310F-B3C2-478A-B80E-67B4AB8984A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9DA07-A84D-D04F-9F92-C10DA00C057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250A82-D15A-4BC6-B7F7-D0B2D43ABA49}" type="slidenum">
              <a:rPr lang="en-US" smtClean="0"/>
              <a:pPr/>
              <a:t>30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6C3B-18AF-424D-B2BB-FFD66C4FE6C7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F3316-C870-F340-8AFE-2D418BCC92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6C3B-18AF-424D-B2BB-FFD66C4FE6C7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F3316-C870-F340-8AFE-2D418BCC92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6C3B-18AF-424D-B2BB-FFD66C4FE6C7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F3316-C870-F340-8AFE-2D418BCC92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6C3B-18AF-424D-B2BB-FFD66C4FE6C7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F3316-C870-F340-8AFE-2D418BCC92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6C3B-18AF-424D-B2BB-FFD66C4FE6C7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F3316-C870-F340-8AFE-2D418BCC92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6C3B-18AF-424D-B2BB-FFD66C4FE6C7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F3316-C870-F340-8AFE-2D418BCC92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6C3B-18AF-424D-B2BB-FFD66C4FE6C7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F3316-C870-F340-8AFE-2D418BCC92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6C3B-18AF-424D-B2BB-FFD66C4FE6C7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F3316-C870-F340-8AFE-2D418BCC92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6C3B-18AF-424D-B2BB-FFD66C4FE6C7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F3316-C870-F340-8AFE-2D418BCC92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6C3B-18AF-424D-B2BB-FFD66C4FE6C7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F3316-C870-F340-8AFE-2D418BCC92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6C3B-18AF-424D-B2BB-FFD66C4FE6C7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F3316-C870-F340-8AFE-2D418BCC92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0000"/>
            </a:gs>
            <a:gs pos="99000">
              <a:schemeClr val="tx2">
                <a:lumMod val="60000"/>
                <a:lumOff val="40000"/>
                <a:alpha val="5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26C3B-18AF-424D-B2BB-FFD66C4FE6C7}" type="datetimeFigureOut">
              <a:rPr lang="en-US" smtClean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F3316-C870-F340-8AFE-2D418BCC92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microsoft.com/office/2007/relationships/hdphoto" Target="../media/hdphoto3.wdp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3.e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72.jpe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ncagplastics.or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microsoft.com/office/2007/relationships/hdphoto" Target="../media/hdphoto5.wdp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5" Type="http://schemas.openxmlformats.org/officeDocument/2006/relationships/image" Target="../media/image6.png"/><Relationship Id="rId10" Type="http://schemas.openxmlformats.org/officeDocument/2006/relationships/image" Target="../media/image92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Relationship Id="rId1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ncagplastics.org" TargetMode="External"/><Relationship Id="rId2" Type="http://schemas.openxmlformats.org/officeDocument/2006/relationships/hyperlink" Target="mailto:bfermor@tjcog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microsoft.com/office/2007/relationships/hdphoto" Target="../media/hdphoto1.wdp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6618" y="228600"/>
            <a:ext cx="7710765" cy="136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/>
                <a:latin typeface="Helvetica"/>
                <a:cs typeface="Helvetica"/>
              </a:rPr>
              <a:t>Agricultural Plastics Recycling </a:t>
            </a:r>
          </a:p>
          <a:p>
            <a:pPr algn="ctr"/>
            <a:r>
              <a:rPr lang="en-US" sz="4000" b="1" dirty="0" smtClean="0">
                <a:effectLst/>
                <a:latin typeface="Helvetica"/>
                <a:cs typeface="Helvetica"/>
              </a:rPr>
              <a:t>North Carolina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957" y="1752600"/>
            <a:ext cx="61674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latin typeface="Helvetica"/>
              <a:cs typeface="Helvetica"/>
            </a:endParaRPr>
          </a:p>
          <a:p>
            <a:r>
              <a:rPr lang="en-US" sz="2000" b="1" dirty="0" smtClean="0">
                <a:latin typeface="Helvetica"/>
                <a:cs typeface="Helvetica"/>
              </a:rPr>
              <a:t>NC Nurserymen &amp; Landscape Association</a:t>
            </a:r>
          </a:p>
          <a:p>
            <a:endParaRPr lang="en-US" sz="2000" b="1" dirty="0" smtClean="0">
              <a:latin typeface="Helvetica"/>
              <a:cs typeface="Helvetica"/>
            </a:endParaRPr>
          </a:p>
          <a:p>
            <a:endParaRPr lang="en-US" sz="2000" b="1" dirty="0" smtClean="0">
              <a:latin typeface="Helvetica"/>
              <a:cs typeface="Helvetica"/>
            </a:endParaRPr>
          </a:p>
          <a:p>
            <a:r>
              <a:rPr lang="en-US" sz="2000" b="1" dirty="0" smtClean="0">
                <a:latin typeface="Helvetica"/>
                <a:cs typeface="Helvetica"/>
              </a:rPr>
              <a:t>NC Dept Agriculture and Consumer Services</a:t>
            </a:r>
          </a:p>
          <a:p>
            <a:endParaRPr lang="en-US" sz="2000" b="1" dirty="0" smtClean="0">
              <a:latin typeface="Helvetica"/>
              <a:cs typeface="Helvetica"/>
            </a:endParaRPr>
          </a:p>
          <a:p>
            <a:endParaRPr lang="en-US" sz="2000" b="1" dirty="0">
              <a:latin typeface="Helvetica"/>
              <a:cs typeface="Helvetica"/>
            </a:endParaRPr>
          </a:p>
          <a:p>
            <a:r>
              <a:rPr lang="en-US" sz="2000" b="1" dirty="0" smtClean="0">
                <a:latin typeface="Helvetica"/>
                <a:cs typeface="Helvetica"/>
              </a:rPr>
              <a:t>NC Division of Environmental Assistance and Customer Service</a:t>
            </a:r>
          </a:p>
          <a:p>
            <a:endParaRPr lang="en-US" sz="2000" b="1" dirty="0">
              <a:latin typeface="Helvetica"/>
              <a:cs typeface="Helvetica"/>
            </a:endParaRPr>
          </a:p>
          <a:p>
            <a:r>
              <a:rPr lang="en-US" sz="2000" b="1" dirty="0" smtClean="0">
                <a:latin typeface="Helvetica"/>
                <a:cs typeface="Helvetica"/>
              </a:rPr>
              <a:t>Waste Reduction Partners</a:t>
            </a:r>
          </a:p>
          <a:p>
            <a:endParaRPr lang="en-US" sz="2000" b="1" dirty="0">
              <a:latin typeface="Helvetica"/>
              <a:cs typeface="Helvetica"/>
            </a:endParaRPr>
          </a:p>
          <a:p>
            <a:endParaRPr lang="en-US" sz="2000" b="1" dirty="0" smtClean="0">
              <a:latin typeface="Helvetica"/>
              <a:cs typeface="Helvetica"/>
            </a:endParaRPr>
          </a:p>
          <a:p>
            <a:r>
              <a:rPr lang="en-US" sz="2000" b="1" dirty="0" smtClean="0">
                <a:latin typeface="Helvetica"/>
                <a:cs typeface="Helvetica"/>
              </a:rPr>
              <a:t>NC Tobacco Trust Fund Commission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7967" y="4800600"/>
            <a:ext cx="2046125" cy="82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762" y="1752600"/>
            <a:ext cx="1950402" cy="754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742" y="2590800"/>
            <a:ext cx="1201422" cy="1201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967" y="3962400"/>
            <a:ext cx="2015197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3405" y="5638800"/>
            <a:ext cx="1549595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-68262"/>
            <a:ext cx="8534400" cy="1143000"/>
          </a:xfrm>
        </p:spPr>
        <p:txBody>
          <a:bodyPr>
            <a:noAutofit/>
          </a:bodyPr>
          <a:lstStyle/>
          <a:p>
            <a:r>
              <a:rPr lang="en-US" sz="2400" b="1" i="1" dirty="0" smtClean="0">
                <a:latin typeface="Helvetica"/>
                <a:cs typeface="Helvetica"/>
              </a:rPr>
              <a:t>Try to recycle the easy things first</a:t>
            </a:r>
            <a:endParaRPr lang="en-US" sz="2400" b="1" i="1" dirty="0">
              <a:latin typeface="Helvetica"/>
              <a:cs typeface="Helvetic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97000" y="1117600"/>
            <a:ext cx="6209745" cy="5599927"/>
            <a:chOff x="2235753" y="1398684"/>
            <a:chExt cx="5370992" cy="5318843"/>
          </a:xfrm>
        </p:grpSpPr>
        <p:sp>
          <p:nvSpPr>
            <p:cNvPr id="32" name="Freeform 31"/>
            <p:cNvSpPr/>
            <p:nvPr/>
          </p:nvSpPr>
          <p:spPr>
            <a:xfrm>
              <a:off x="4307026" y="1398684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1DA433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1. Team Effort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Dept. of Ag, NCNLA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DEACS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WRP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 rot="1542857">
              <a:off x="5580434" y="2201559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>
            <a:xfrm>
              <a:off x="5968057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1DA433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2. Learn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Talk with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 &amp; recyclers 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4628571">
              <a:off x="6622331" y="3495214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6378300" y="3995979"/>
              <a:ext cx="1228445" cy="1228445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31DF18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3. Tackle low hanging fruit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Large acreage grower near a recycler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rot="18514286">
              <a:off x="6260523" y="5116381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09" tIns="82920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8" name="Freeform 37"/>
            <p:cNvSpPr>
              <a:spLocks noChangeAspect="1"/>
            </p:cNvSpPr>
            <p:nvPr/>
          </p:nvSpPr>
          <p:spPr>
            <a:xfrm>
              <a:off x="5228829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4. Funding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SWMTF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NC Tobacco Trust Fund Commission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 rot="21600000">
              <a:off x="4767459" y="584429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1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0" name="Freeform 39"/>
            <p:cNvSpPr>
              <a:spLocks noChangeAspect="1"/>
            </p:cNvSpPr>
            <p:nvPr/>
          </p:nvSpPr>
          <p:spPr>
            <a:xfrm>
              <a:off x="3385222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5. Consolidation Sites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Growers, County Waste Facilities.  Farmers Markets</a:t>
              </a:r>
            </a:p>
          </p:txBody>
        </p:sp>
        <p:sp>
          <p:nvSpPr>
            <p:cNvPr id="41" name="Freeform 40"/>
            <p:cNvSpPr/>
            <p:nvPr/>
          </p:nvSpPr>
          <p:spPr>
            <a:xfrm rot="24685714">
              <a:off x="3267447" y="513081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0" rIns="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2" name="Freeform 41"/>
            <p:cNvSpPr>
              <a:spLocks noChangeAspect="1"/>
            </p:cNvSpPr>
            <p:nvPr/>
          </p:nvSpPr>
          <p:spPr>
            <a:xfrm>
              <a:off x="2235753" y="3995978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332" tIns="191332" rIns="191332" bIns="191332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6. Outreach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i="1" kern="1200" dirty="0" smtClean="0">
                  <a:solidFill>
                    <a:schemeClr val="tx1"/>
                  </a:solidFill>
                  <a:latin typeface="Helvetica"/>
                </a:rPr>
                <a:t>Flyers, Write articles, Rack cards, Website, Facebook. </a:t>
              </a:r>
              <a:endParaRPr lang="en-US" sz="9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rot="16971429">
              <a:off x="2890026" y="351320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4" name="Freeform 43"/>
            <p:cNvSpPr>
              <a:spLocks noChangeAspect="1"/>
            </p:cNvSpPr>
            <p:nvPr/>
          </p:nvSpPr>
          <p:spPr>
            <a:xfrm>
              <a:off x="2645994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7. Tackle more difficult plastics</a:t>
              </a:r>
            </a:p>
          </p:txBody>
        </p:sp>
        <p:sp>
          <p:nvSpPr>
            <p:cNvPr id="45" name="Freeform 44"/>
            <p:cNvSpPr/>
            <p:nvPr/>
          </p:nvSpPr>
          <p:spPr>
            <a:xfrm rot="20057143">
              <a:off x="3919402" y="220956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</p:grpSp>
      <p:pic>
        <p:nvPicPr>
          <p:cNvPr id="47" name="Picture 46" descr="AG Plastic 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  <p:pic>
        <p:nvPicPr>
          <p:cNvPr id="49" name="Picture 48" descr="AG Plastics Clipart-17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021" y="3175000"/>
            <a:ext cx="1476389" cy="147638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0" y="997803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01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85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Overwintering film – success stories </a:t>
            </a:r>
            <a:endParaRPr lang="en-US" sz="2400" b="1" dirty="0">
              <a:latin typeface="Helvetica"/>
              <a:cs typeface="Helvetica"/>
            </a:endParaRPr>
          </a:p>
        </p:txBody>
      </p:sp>
      <p:pic>
        <p:nvPicPr>
          <p:cNvPr id="4" name="Picture 3" descr="IMG_2154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591" y="1935656"/>
            <a:ext cx="2173421" cy="1653760"/>
          </a:xfrm>
          <a:prstGeom prst="rect">
            <a:avLst/>
          </a:prstGeom>
        </p:spPr>
      </p:pic>
      <p:pic>
        <p:nvPicPr>
          <p:cNvPr id="5" name="Picture 4" descr="IMG_2164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093" y="1935656"/>
            <a:ext cx="1988212" cy="1653760"/>
          </a:xfrm>
          <a:prstGeom prst="rect">
            <a:avLst/>
          </a:prstGeom>
        </p:spPr>
      </p:pic>
      <p:pic>
        <p:nvPicPr>
          <p:cNvPr id="6" name="Picture 5" descr="IMG_2157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405" y="1935656"/>
            <a:ext cx="1831186" cy="1653760"/>
          </a:xfrm>
          <a:prstGeom prst="rect">
            <a:avLst/>
          </a:prstGeom>
        </p:spPr>
      </p:pic>
      <p:pic>
        <p:nvPicPr>
          <p:cNvPr id="7" name="Picture 6" descr="IMG_1982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949" y="4542576"/>
            <a:ext cx="1837580" cy="1371600"/>
          </a:xfrm>
          <a:prstGeom prst="rect">
            <a:avLst/>
          </a:prstGeom>
        </p:spPr>
      </p:pic>
      <p:pic>
        <p:nvPicPr>
          <p:cNvPr id="8" name="Picture 7" descr="IMG_1986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175" y="4542576"/>
            <a:ext cx="1832610" cy="1371600"/>
          </a:xfrm>
          <a:prstGeom prst="rect">
            <a:avLst/>
          </a:prstGeom>
        </p:spPr>
      </p:pic>
      <p:pic>
        <p:nvPicPr>
          <p:cNvPr id="9" name="Picture 8" descr="IMG_1987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958" y="4542576"/>
            <a:ext cx="1829321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199" y="1472748"/>
            <a:ext cx="6666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Cam Too – 200 houses (100’ x40’) 150 pounds each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061328"/>
            <a:ext cx="5393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Hefner’s Nursery – 12 houses (100’ x 40’)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9400" y="3589416"/>
            <a:ext cx="8218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Put it into his own truck &amp; drove it to the recycler – he wanted it out of the way fast </a:t>
            </a:r>
          </a:p>
          <a:p>
            <a:r>
              <a:rPr lang="en-US" dirty="0" smtClean="0"/>
              <a:t>before the wind blew!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1825" y="6029161"/>
            <a:ext cx="8120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it under cover until he was sure he did not have to put it up again, then drove </a:t>
            </a:r>
          </a:p>
          <a:p>
            <a:r>
              <a:rPr lang="en-US" dirty="0" smtClean="0"/>
              <a:t>it to a nearby recycler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1164143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G Plastic icon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820" y="58908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3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058"/>
            <a:ext cx="888769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Clear out the build up over many years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100" b="1" dirty="0" smtClean="0"/>
              <a:t>25.5 tons of pots recycled, $1071 tipping fees saved</a:t>
            </a:r>
            <a:endParaRPr lang="en-US" sz="31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1316186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G_242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199" y="3810000"/>
            <a:ext cx="2715491" cy="2286000"/>
          </a:xfrm>
          <a:prstGeom prst="rect">
            <a:avLst/>
          </a:prstGeom>
        </p:spPr>
      </p:pic>
      <p:pic>
        <p:nvPicPr>
          <p:cNvPr id="6" name="Picture 5" descr="IMG_242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447800"/>
            <a:ext cx="3048000" cy="2286000"/>
          </a:xfrm>
          <a:prstGeom prst="rect">
            <a:avLst/>
          </a:prstGeom>
        </p:spPr>
      </p:pic>
      <p:pic>
        <p:nvPicPr>
          <p:cNvPr id="7" name="Picture 6" descr="IMG_242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83"/>
          <a:stretch/>
        </p:blipFill>
        <p:spPr>
          <a:xfrm>
            <a:off x="3529823" y="3810000"/>
            <a:ext cx="2427751" cy="2895600"/>
          </a:xfrm>
          <a:prstGeom prst="rect">
            <a:avLst/>
          </a:prstGeom>
        </p:spPr>
      </p:pic>
      <p:pic>
        <p:nvPicPr>
          <p:cNvPr id="8" name="Picture 7" descr="IMG_2462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317" y="1447800"/>
            <a:ext cx="2365283" cy="2286000"/>
          </a:xfrm>
          <a:prstGeom prst="rect">
            <a:avLst/>
          </a:prstGeom>
        </p:spPr>
      </p:pic>
      <p:pic>
        <p:nvPicPr>
          <p:cNvPr id="9" name="Picture 8" descr="IMG_243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7"/>
          <a:stretch/>
        </p:blipFill>
        <p:spPr>
          <a:xfrm>
            <a:off x="6429513" y="1447800"/>
            <a:ext cx="1800087" cy="2286000"/>
          </a:xfrm>
          <a:prstGeom prst="rect">
            <a:avLst/>
          </a:prstGeom>
        </p:spPr>
      </p:pic>
      <p:pic>
        <p:nvPicPr>
          <p:cNvPr id="10" name="Picture 9" descr="IMG_244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810000"/>
            <a:ext cx="3048000" cy="2286000"/>
          </a:xfrm>
          <a:prstGeom prst="rect">
            <a:avLst/>
          </a:prstGeom>
        </p:spPr>
      </p:pic>
      <p:pic>
        <p:nvPicPr>
          <p:cNvPr id="14" name="Picture 13" descr="AG Plastic icon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497" y="59670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Helvetica"/>
                <a:cs typeface="Helvetica"/>
              </a:rPr>
              <a:t>Drip Tape ~1300 tons/year</a:t>
            </a:r>
            <a:br>
              <a:rPr lang="en-US" sz="3200" b="1" dirty="0" smtClean="0">
                <a:latin typeface="Helvetica"/>
                <a:cs typeface="Helvetica"/>
              </a:rPr>
            </a:br>
            <a:r>
              <a:rPr lang="en-US" sz="3200" b="1" dirty="0" smtClean="0">
                <a:latin typeface="Helvetica"/>
                <a:cs typeface="Helvetica"/>
              </a:rPr>
              <a:t>Black mulch film ~2800 tons/year</a:t>
            </a:r>
            <a:endParaRPr lang="en-US" sz="3200" b="1" dirty="0">
              <a:latin typeface="Helvetica"/>
              <a:cs typeface="Helvetica"/>
            </a:endParaRPr>
          </a:p>
        </p:txBody>
      </p:sp>
      <p:pic>
        <p:nvPicPr>
          <p:cNvPr id="3" name="Picture 2" descr="IMG_210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01912"/>
            <a:ext cx="1642113" cy="1554480"/>
          </a:xfrm>
          <a:prstGeom prst="rect">
            <a:avLst/>
          </a:prstGeom>
        </p:spPr>
      </p:pic>
      <p:pic>
        <p:nvPicPr>
          <p:cNvPr id="4" name="Picture 3" descr="IMG_21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049" y="1801912"/>
            <a:ext cx="2023328" cy="1554480"/>
          </a:xfrm>
          <a:prstGeom prst="rect">
            <a:avLst/>
          </a:prstGeom>
        </p:spPr>
      </p:pic>
      <p:pic>
        <p:nvPicPr>
          <p:cNvPr id="7" name="Picture 6" descr="IMG_213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89" y="1801912"/>
            <a:ext cx="2072640" cy="1554480"/>
          </a:xfrm>
          <a:prstGeom prst="rect">
            <a:avLst/>
          </a:prstGeom>
        </p:spPr>
      </p:pic>
      <p:pic>
        <p:nvPicPr>
          <p:cNvPr id="8" name="Picture 7" descr="IMG_211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160" y="1801912"/>
            <a:ext cx="2072640" cy="1554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690" y="3742997"/>
            <a:ext cx="81483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b="1" dirty="0" smtClean="0">
                <a:latin typeface="Helvetica"/>
                <a:cs typeface="Helvetica"/>
              </a:rPr>
              <a:t> LLDPE in contact with the ground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latin typeface="Helvetica"/>
                <a:cs typeface="Helvetica"/>
              </a:rPr>
              <a:t> Pulled up in the winter months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latin typeface="Helvetica"/>
                <a:cs typeface="Helvetica"/>
              </a:rPr>
              <a:t> Growers prefer to pull up the film and drip tape together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latin typeface="Helvetica"/>
                <a:cs typeface="Helvetica"/>
              </a:rPr>
              <a:t> These growers often have old tobacco bailers 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latin typeface="Helvetica"/>
                <a:cs typeface="Helvetica"/>
              </a:rPr>
              <a:t> Generally these growers do  not expect payment for the material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latin typeface="Helvetica"/>
                <a:cs typeface="Helvetica"/>
              </a:rPr>
              <a:t> Seems to be easier to get truck load quantities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512799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G Plastic ico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2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b="1" i="1" dirty="0" smtClean="0">
                <a:latin typeface="Helvetica"/>
                <a:cs typeface="Helvetica"/>
              </a:rPr>
              <a:t>Use the early success to obtain funding to set up consolidation sites and spread the word</a:t>
            </a:r>
            <a:endParaRPr lang="en-US" sz="2400" b="1" i="1" dirty="0">
              <a:latin typeface="Helvetica"/>
              <a:cs typeface="Helvetic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97000" y="1117600"/>
            <a:ext cx="6209745" cy="5599927"/>
            <a:chOff x="2235753" y="1398684"/>
            <a:chExt cx="5370992" cy="5318843"/>
          </a:xfrm>
        </p:grpSpPr>
        <p:sp>
          <p:nvSpPr>
            <p:cNvPr id="32" name="Freeform 31"/>
            <p:cNvSpPr/>
            <p:nvPr/>
          </p:nvSpPr>
          <p:spPr>
            <a:xfrm>
              <a:off x="4307026" y="1398684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1DA433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1. Team Effort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Dept. of Ag, NCNLA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DEACS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WRP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 rot="1542857">
              <a:off x="5580434" y="2201559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>
            <a:xfrm>
              <a:off x="5968057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2. Learn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Talk with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 &amp; recyclers 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4628571">
              <a:off x="6622331" y="3495214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6378300" y="3995979"/>
              <a:ext cx="1228445" cy="1228445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3. Tackle low hanging fruit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Large acreage grower near a recycler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rot="18514286">
              <a:off x="6260523" y="5116381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09" tIns="82920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8" name="Freeform 37"/>
            <p:cNvSpPr>
              <a:spLocks noChangeAspect="1"/>
            </p:cNvSpPr>
            <p:nvPr/>
          </p:nvSpPr>
          <p:spPr>
            <a:xfrm>
              <a:off x="5228829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31DF18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4. Funding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SWMTF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NC Tobacco Trust Fund Commission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 rot="21600000">
              <a:off x="4767459" y="584429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1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0" name="Freeform 39"/>
            <p:cNvSpPr>
              <a:spLocks noChangeAspect="1"/>
            </p:cNvSpPr>
            <p:nvPr/>
          </p:nvSpPr>
          <p:spPr>
            <a:xfrm>
              <a:off x="3385222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5. Consolidation Sites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Growers, County Waste Facilities.  Farmers Markets</a:t>
              </a:r>
            </a:p>
          </p:txBody>
        </p:sp>
        <p:sp>
          <p:nvSpPr>
            <p:cNvPr id="41" name="Freeform 40"/>
            <p:cNvSpPr/>
            <p:nvPr/>
          </p:nvSpPr>
          <p:spPr>
            <a:xfrm rot="24685714">
              <a:off x="3267447" y="513081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0" rIns="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2" name="Freeform 41"/>
            <p:cNvSpPr>
              <a:spLocks noChangeAspect="1"/>
            </p:cNvSpPr>
            <p:nvPr/>
          </p:nvSpPr>
          <p:spPr>
            <a:xfrm>
              <a:off x="2235753" y="3995978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332" tIns="191332" rIns="191332" bIns="191332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6. Outreach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i="1" kern="1200" dirty="0" smtClean="0">
                  <a:solidFill>
                    <a:schemeClr val="tx1"/>
                  </a:solidFill>
                  <a:latin typeface="Helvetica"/>
                </a:rPr>
                <a:t>Flyers, Write articles, Rack cards, Website, Facebook. </a:t>
              </a:r>
              <a:endParaRPr lang="en-US" sz="9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rot="16971429">
              <a:off x="2890026" y="351320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4" name="Freeform 43"/>
            <p:cNvSpPr>
              <a:spLocks noChangeAspect="1"/>
            </p:cNvSpPr>
            <p:nvPr/>
          </p:nvSpPr>
          <p:spPr>
            <a:xfrm>
              <a:off x="2645994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7. Tackle more difficult plastics</a:t>
              </a:r>
            </a:p>
          </p:txBody>
        </p:sp>
        <p:sp>
          <p:nvSpPr>
            <p:cNvPr id="45" name="Freeform 44"/>
            <p:cNvSpPr/>
            <p:nvPr/>
          </p:nvSpPr>
          <p:spPr>
            <a:xfrm rot="20057143">
              <a:off x="3919402" y="220956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</p:grpSp>
      <p:pic>
        <p:nvPicPr>
          <p:cNvPr id="47" name="Picture 46" descr="AG Plastic 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  <p:pic>
        <p:nvPicPr>
          <p:cNvPr id="49" name="Picture 48" descr="AG Plastics Clipart-17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021" y="3175000"/>
            <a:ext cx="1476389" cy="147638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0" y="1035903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79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" y="2930942"/>
            <a:ext cx="7493000" cy="3431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Funding: NC Tobacco Trust Fund Commission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723900" y="2981742"/>
            <a:ext cx="7353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Helvetica"/>
                <a:cs typeface="Helvetica"/>
              </a:rPr>
              <a:t>Project: Agricultural Plastics Recycling</a:t>
            </a:r>
          </a:p>
          <a:p>
            <a:r>
              <a:rPr lang="en-US" sz="1600" b="1" dirty="0">
                <a:solidFill>
                  <a:schemeClr val="bg1"/>
                </a:solidFill>
                <a:latin typeface="Helvetica"/>
                <a:cs typeface="Helvetica"/>
              </a:rPr>
              <a:t>Contact: Terry Albrecht</a:t>
            </a:r>
          </a:p>
          <a:p>
            <a:r>
              <a:rPr lang="en-US" sz="1600" b="1" dirty="0">
                <a:solidFill>
                  <a:schemeClr val="bg1"/>
                </a:solidFill>
                <a:latin typeface="Helvetica"/>
                <a:cs typeface="Helvetica"/>
              </a:rPr>
              <a:t>Waste Reduction Partners, Land of Sky Regional Council</a:t>
            </a:r>
          </a:p>
          <a:p>
            <a:r>
              <a:rPr lang="en-US" sz="1600" b="1" dirty="0">
                <a:solidFill>
                  <a:schemeClr val="bg1"/>
                </a:solidFill>
                <a:latin typeface="Helvetica"/>
                <a:cs typeface="Helvetica"/>
              </a:rPr>
              <a:t>339 New Leicester Hwy., Suite 140</a:t>
            </a:r>
          </a:p>
          <a:p>
            <a:r>
              <a:rPr lang="en-US" sz="1600" b="1" dirty="0">
                <a:solidFill>
                  <a:schemeClr val="bg1"/>
                </a:solidFill>
                <a:latin typeface="Helvetica"/>
                <a:cs typeface="Helvetica"/>
              </a:rPr>
              <a:t>Asheville, NC 28806</a:t>
            </a:r>
          </a:p>
          <a:p>
            <a:r>
              <a:rPr lang="en-US" sz="1600" b="1" dirty="0">
                <a:solidFill>
                  <a:schemeClr val="bg1"/>
                </a:solidFill>
                <a:latin typeface="Helvetica"/>
                <a:cs typeface="Helvetica"/>
              </a:rPr>
              <a:t>828-251-6622</a:t>
            </a:r>
          </a:p>
          <a:p>
            <a:endParaRPr lang="en-US" sz="160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Helvetica"/>
                <a:cs typeface="Helvetica"/>
              </a:rPr>
              <a:t>Grant Amount: $40,000</a:t>
            </a:r>
          </a:p>
          <a:p>
            <a:endParaRPr lang="en-US" sz="160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Helvetica"/>
                <a:cs typeface="Helvetica"/>
              </a:rPr>
              <a:t>Summary: The project will develop a pilot demonstration program that will promote the cost benefits and increased marketing potential of discarded agricultural plastics and overwintering film for recycling.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226403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1663700"/>
            <a:ext cx="8212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Helvetica"/>
                <a:cs typeface="Helvetica"/>
              </a:rPr>
              <a:t>Collected data showing we could get ag plastics recycled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Helvetica"/>
                <a:cs typeface="Helvetica"/>
              </a:rPr>
              <a:t>Put together an argument to help growers save money and also create</a:t>
            </a:r>
          </a:p>
          <a:p>
            <a:r>
              <a:rPr lang="en-US" b="1" dirty="0" smtClean="0">
                <a:latin typeface="Helvetica"/>
                <a:cs typeface="Helvetica"/>
              </a:rPr>
              <a:t>     jobs in the recycling industry in NC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154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38"/>
            <a:ext cx="9105900" cy="1143000"/>
          </a:xfrm>
        </p:spPr>
        <p:txBody>
          <a:bodyPr>
            <a:noAutofit/>
          </a:bodyPr>
          <a:lstStyle/>
          <a:p>
            <a:r>
              <a:rPr lang="en-US" sz="2400" b="1" i="1" dirty="0" smtClean="0">
                <a:latin typeface="Helvetica"/>
                <a:cs typeface="Helvetica"/>
              </a:rPr>
              <a:t>Consolidation sites for smaller acreage growers, the public, landscapers</a:t>
            </a:r>
            <a:endParaRPr lang="en-US" sz="2400" b="1" i="1" dirty="0">
              <a:latin typeface="Helvetica"/>
              <a:cs typeface="Helvetic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97000" y="1117600"/>
            <a:ext cx="6209745" cy="5599927"/>
            <a:chOff x="2235753" y="1398684"/>
            <a:chExt cx="5370992" cy="5318843"/>
          </a:xfrm>
        </p:grpSpPr>
        <p:sp>
          <p:nvSpPr>
            <p:cNvPr id="32" name="Freeform 31"/>
            <p:cNvSpPr/>
            <p:nvPr/>
          </p:nvSpPr>
          <p:spPr>
            <a:xfrm>
              <a:off x="4307026" y="1398684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1DA433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1. Team Effort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Dept. of Ag, NCNLA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DEACS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WRP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 rot="1542857">
              <a:off x="5580434" y="2201559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>
            <a:xfrm>
              <a:off x="5968057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2. Learn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Talk with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 &amp; recyclers 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4628571">
              <a:off x="6622331" y="3495214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6378300" y="3995979"/>
              <a:ext cx="1228445" cy="1228445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3. Tackle low hanging fruit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Large acreage grower near a recycler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rot="18514286">
              <a:off x="6260523" y="5116381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09" tIns="82920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8" name="Freeform 37"/>
            <p:cNvSpPr>
              <a:spLocks noChangeAspect="1"/>
            </p:cNvSpPr>
            <p:nvPr/>
          </p:nvSpPr>
          <p:spPr>
            <a:xfrm>
              <a:off x="5228829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4. Funding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SWMTF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NC Tobacco Trust Fund Commission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 rot="21600000">
              <a:off x="4767459" y="584429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1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0" name="Freeform 39"/>
            <p:cNvSpPr>
              <a:spLocks noChangeAspect="1"/>
            </p:cNvSpPr>
            <p:nvPr/>
          </p:nvSpPr>
          <p:spPr>
            <a:xfrm>
              <a:off x="3385222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31DF18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5. Consolidation Sites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Growers, County Waste Facilities.  Farmers Markets</a:t>
              </a:r>
            </a:p>
          </p:txBody>
        </p:sp>
        <p:sp>
          <p:nvSpPr>
            <p:cNvPr id="41" name="Freeform 40"/>
            <p:cNvSpPr/>
            <p:nvPr/>
          </p:nvSpPr>
          <p:spPr>
            <a:xfrm rot="24685714">
              <a:off x="3267447" y="513081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0" rIns="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2" name="Freeform 41"/>
            <p:cNvSpPr>
              <a:spLocks noChangeAspect="1"/>
            </p:cNvSpPr>
            <p:nvPr/>
          </p:nvSpPr>
          <p:spPr>
            <a:xfrm>
              <a:off x="2235753" y="3995978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332" tIns="191332" rIns="191332" bIns="191332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6. Outreach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i="1" kern="1200" dirty="0" smtClean="0">
                  <a:solidFill>
                    <a:schemeClr val="tx1"/>
                  </a:solidFill>
                  <a:latin typeface="Helvetica"/>
                </a:rPr>
                <a:t>Flyers, Write articles, Rack cards, Website, Facebook. </a:t>
              </a:r>
              <a:endParaRPr lang="en-US" sz="9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rot="16971429">
              <a:off x="2890026" y="351320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4" name="Freeform 43"/>
            <p:cNvSpPr>
              <a:spLocks noChangeAspect="1"/>
            </p:cNvSpPr>
            <p:nvPr/>
          </p:nvSpPr>
          <p:spPr>
            <a:xfrm>
              <a:off x="2645994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7. Tackle more difficult plastics</a:t>
              </a:r>
            </a:p>
          </p:txBody>
        </p:sp>
        <p:sp>
          <p:nvSpPr>
            <p:cNvPr id="45" name="Freeform 44"/>
            <p:cNvSpPr/>
            <p:nvPr/>
          </p:nvSpPr>
          <p:spPr>
            <a:xfrm rot="20057143">
              <a:off x="3919402" y="220956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</p:grpSp>
      <p:pic>
        <p:nvPicPr>
          <p:cNvPr id="47" name="Picture 46" descr="AG Plastic 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  <p:pic>
        <p:nvPicPr>
          <p:cNvPr id="49" name="Picture 48" descr="AG Plastics Clipart-17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021" y="3175000"/>
            <a:ext cx="1476389" cy="147638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-12980" y="1100991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15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7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Nursery containers – Challenges</a:t>
            </a:r>
            <a:br>
              <a:rPr lang="en-US" sz="3600" b="1" dirty="0" smtClean="0">
                <a:latin typeface="Helvetica"/>
                <a:cs typeface="Helvetica"/>
              </a:rPr>
            </a:br>
            <a:endParaRPr lang="en-US" sz="3600" b="1" dirty="0">
              <a:latin typeface="Helvetica"/>
              <a:cs typeface="Helvetic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64143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G_467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62" y="1631164"/>
            <a:ext cx="1219615" cy="1828800"/>
          </a:xfrm>
          <a:prstGeom prst="rect">
            <a:avLst/>
          </a:prstGeom>
          <a:ln w="19050" cap="flat" cmpd="sng" algn="ctr">
            <a:solidFill>
              <a:srgbClr val="1DA433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9" descr="IMG_146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631" y="1631164"/>
            <a:ext cx="2093323" cy="1828800"/>
          </a:xfrm>
          <a:prstGeom prst="rect">
            <a:avLst/>
          </a:prstGeom>
          <a:ln w="9525" cap="flat" cmpd="sng" algn="ctr">
            <a:solidFill>
              <a:srgbClr val="1DA433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" name="Picture 10" descr="IMG_145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374" y="1630460"/>
            <a:ext cx="2093323" cy="1828800"/>
          </a:xfrm>
          <a:prstGeom prst="rect">
            <a:avLst/>
          </a:prstGeom>
          <a:ln w="9525" cap="flat" cmpd="sng" algn="ctr">
            <a:solidFill>
              <a:srgbClr val="1DA433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Picture 11" descr="IMG_145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426" y="1631164"/>
            <a:ext cx="2093323" cy="1828800"/>
          </a:xfrm>
          <a:prstGeom prst="rect">
            <a:avLst/>
          </a:prstGeom>
          <a:ln w="9525" cap="flat" cmpd="sng" algn="ctr">
            <a:solidFill>
              <a:srgbClr val="1DA433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TextBox 12"/>
          <p:cNvSpPr txBox="1"/>
          <p:nvPr/>
        </p:nvSpPr>
        <p:spPr>
          <a:xfrm>
            <a:off x="727862" y="3475940"/>
            <a:ext cx="750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Helvetica"/>
                <a:cs typeface="Helvetica"/>
              </a:rPr>
              <a:t>Shake                   Sort                           Stack                               Wrap</a:t>
            </a:r>
            <a:endParaRPr lang="en-US" b="1" i="1" dirty="0">
              <a:latin typeface="Helvetica"/>
              <a:cs typeface="Helvetica"/>
            </a:endParaRPr>
          </a:p>
        </p:txBody>
      </p:sp>
      <p:pic>
        <p:nvPicPr>
          <p:cNvPr id="14" name="Picture 13" descr="IMG_184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21438" y="3845272"/>
            <a:ext cx="3039872" cy="24857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29000" y="4746625"/>
            <a:ext cx="1795483" cy="5847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Full loads</a:t>
            </a:r>
            <a:endParaRPr lang="en-US" sz="3200" b="1" dirty="0"/>
          </a:p>
        </p:txBody>
      </p:sp>
      <p:pic>
        <p:nvPicPr>
          <p:cNvPr id="16" name="Picture 15" descr="AG Plastic icon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8738"/>
            <a:ext cx="9128125" cy="1143000"/>
          </a:xfrm>
        </p:spPr>
        <p:txBody>
          <a:bodyPr>
            <a:normAutofit fontScale="90000"/>
          </a:bodyPr>
          <a:lstStyle/>
          <a:p>
            <a:r>
              <a:rPr lang="en-US" sz="2600" b="1" dirty="0" smtClean="0">
                <a:latin typeface="Helvetica"/>
                <a:cs typeface="Helvetica"/>
              </a:rPr>
              <a:t>One nursery acting as a consolidation site for their customers</a:t>
            </a:r>
            <a:br>
              <a:rPr lang="en-US" sz="2600" b="1" dirty="0" smtClean="0">
                <a:latin typeface="Helvetica"/>
                <a:cs typeface="Helvetica"/>
              </a:rPr>
            </a:br>
            <a:r>
              <a:rPr lang="en-US" sz="2200" b="1" i="1" dirty="0" smtClean="0">
                <a:latin typeface="Helvetica"/>
                <a:cs typeface="Helvetica"/>
              </a:rPr>
              <a:t>Sort, Stack &amp; Wrap</a:t>
            </a:r>
            <a:r>
              <a:rPr lang="en-US" sz="2700" b="1" dirty="0" smtClean="0">
                <a:latin typeface="Helvetica"/>
                <a:cs typeface="Helvetica"/>
              </a:rPr>
              <a:t>  </a:t>
            </a:r>
            <a:endParaRPr lang="en-US" sz="2700" b="1" dirty="0">
              <a:latin typeface="Helvetica"/>
              <a:cs typeface="Helvetica"/>
            </a:endParaRPr>
          </a:p>
        </p:txBody>
      </p:sp>
      <p:pic>
        <p:nvPicPr>
          <p:cNvPr id="3" name="Picture 2" descr="Doug &amp; Dana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17" y="1660000"/>
            <a:ext cx="4150895" cy="2286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4" name="Picture 3" descr="Doug &amp; Marty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165" y="1693866"/>
            <a:ext cx="3134991" cy="2286000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5" name="Picture 4" descr="Pots on groun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17" y="4142940"/>
            <a:ext cx="2474259" cy="18288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6" name="Picture 5" descr="Pots on pallet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1150" y="4142940"/>
            <a:ext cx="1576474" cy="1828800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7" name="Picture 6" descr="Dana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613" y="4123798"/>
            <a:ext cx="1636295" cy="18288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8" name="Picture 7" descr="IMG_1467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381" y="4107923"/>
            <a:ext cx="2860744" cy="18288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0" y="1233488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G Plastic icon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207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3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76200"/>
            <a:ext cx="89027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Helvetica"/>
                <a:cs typeface="Helvetica"/>
              </a:rPr>
              <a:t>Consolidation sites needed for smaller acreage growers</a:t>
            </a:r>
            <a:endParaRPr lang="en-US" sz="3200" b="1" dirty="0">
              <a:latin typeface="Helvetica"/>
              <a:cs typeface="Helvetica"/>
            </a:endParaRPr>
          </a:p>
        </p:txBody>
      </p:sp>
      <p:pic>
        <p:nvPicPr>
          <p:cNvPr id="3" name="Picture 2" descr="IMG_194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3924300"/>
            <a:ext cx="3048000" cy="2286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4" name="Picture 3" descr="IMG_194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00" y="1498600"/>
            <a:ext cx="3048000" cy="2286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5" name="Picture 4" descr="IMG_195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485900"/>
            <a:ext cx="3048000" cy="2286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6" name="Picture 5" descr="IMG_194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00" y="3962400"/>
            <a:ext cx="3048000" cy="2286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0" y="1193511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G Plastic ico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720" y="58908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38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North Carolina agricultural plastics recycling program</a:t>
            </a:r>
            <a:br>
              <a:rPr lang="en-US" sz="2400" b="1" dirty="0" smtClean="0">
                <a:latin typeface="Helvetica"/>
                <a:cs typeface="Helvetica"/>
              </a:rPr>
            </a:br>
            <a:r>
              <a:rPr lang="en-US" sz="2000" b="1" i="1" dirty="0" smtClean="0">
                <a:latin typeface="Helvetica"/>
                <a:cs typeface="Helvetica"/>
              </a:rPr>
              <a:t>First Step: Work as a team</a:t>
            </a:r>
            <a:br>
              <a:rPr lang="en-US" sz="2000" b="1" i="1" dirty="0" smtClean="0">
                <a:latin typeface="Helvetica"/>
                <a:cs typeface="Helvetica"/>
              </a:rPr>
            </a:br>
            <a:endParaRPr lang="en-US" sz="2000" b="1" i="1" dirty="0">
              <a:latin typeface="Helvetica"/>
              <a:cs typeface="Helvetic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97000" y="1117600"/>
            <a:ext cx="6209745" cy="5599927"/>
            <a:chOff x="2235753" y="1398684"/>
            <a:chExt cx="5370992" cy="5318843"/>
          </a:xfrm>
        </p:grpSpPr>
        <p:sp>
          <p:nvSpPr>
            <p:cNvPr id="32" name="Freeform 31"/>
            <p:cNvSpPr/>
            <p:nvPr/>
          </p:nvSpPr>
          <p:spPr>
            <a:xfrm>
              <a:off x="4307026" y="1398684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31DF18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1. Team Effort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Dept. of Ag, NCNLA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DEACS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WRP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 rot="1542857">
              <a:off x="5580434" y="2201559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>
            <a:xfrm>
              <a:off x="5968057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2. Learn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Talk with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 &amp; recyclers 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4628571">
              <a:off x="6622331" y="3495214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6378300" y="3995979"/>
              <a:ext cx="1228445" cy="1228445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3. Tackle low hanging fruit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Large acreage grower near a recycler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rot="18514286">
              <a:off x="6260523" y="5116381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09" tIns="82920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8" name="Freeform 37"/>
            <p:cNvSpPr>
              <a:spLocks noChangeAspect="1"/>
            </p:cNvSpPr>
            <p:nvPr/>
          </p:nvSpPr>
          <p:spPr>
            <a:xfrm>
              <a:off x="5228829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4. Funding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SWMTF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NC Tobacco Trust Fund Commission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 rot="21600000">
              <a:off x="4767459" y="584429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1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0" name="Freeform 39"/>
            <p:cNvSpPr>
              <a:spLocks noChangeAspect="1"/>
            </p:cNvSpPr>
            <p:nvPr/>
          </p:nvSpPr>
          <p:spPr>
            <a:xfrm>
              <a:off x="3385222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5. Consolidation Sites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Growers, County Waste Facilities.  Farmers Markets</a:t>
              </a:r>
            </a:p>
          </p:txBody>
        </p:sp>
        <p:sp>
          <p:nvSpPr>
            <p:cNvPr id="41" name="Freeform 40"/>
            <p:cNvSpPr/>
            <p:nvPr/>
          </p:nvSpPr>
          <p:spPr>
            <a:xfrm rot="24685714">
              <a:off x="3267447" y="513081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0" rIns="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2" name="Freeform 41"/>
            <p:cNvSpPr>
              <a:spLocks noChangeAspect="1"/>
            </p:cNvSpPr>
            <p:nvPr/>
          </p:nvSpPr>
          <p:spPr>
            <a:xfrm>
              <a:off x="2235753" y="3995978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332" tIns="191332" rIns="191332" bIns="191332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6. Outreach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i="1" kern="1200" dirty="0" smtClean="0">
                  <a:solidFill>
                    <a:schemeClr val="tx1"/>
                  </a:solidFill>
                  <a:latin typeface="Helvetica"/>
                </a:rPr>
                <a:t>Flyers, Write articles, Rack cards, Website, Facebook. </a:t>
              </a:r>
              <a:endParaRPr lang="en-US" sz="9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rot="16971429">
              <a:off x="2890026" y="351320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4" name="Freeform 43"/>
            <p:cNvSpPr>
              <a:spLocks noChangeAspect="1"/>
            </p:cNvSpPr>
            <p:nvPr/>
          </p:nvSpPr>
          <p:spPr>
            <a:xfrm>
              <a:off x="2645994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7. Tackle more difficult plastics</a:t>
              </a:r>
            </a:p>
          </p:txBody>
        </p:sp>
        <p:sp>
          <p:nvSpPr>
            <p:cNvPr id="45" name="Freeform 44"/>
            <p:cNvSpPr/>
            <p:nvPr/>
          </p:nvSpPr>
          <p:spPr>
            <a:xfrm rot="20057143">
              <a:off x="3919402" y="220956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</p:grpSp>
      <p:pic>
        <p:nvPicPr>
          <p:cNvPr id="47" name="Picture 46" descr="AG Plastic 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  <p:pic>
        <p:nvPicPr>
          <p:cNvPr id="49" name="Picture 48" descr="AG Plastics Clipart-17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021" y="3175000"/>
            <a:ext cx="1476389" cy="147638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0" y="1010503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4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Helvetica"/>
                <a:cs typeface="Helvetica"/>
              </a:rPr>
              <a:t>Johnston County Nursery Association </a:t>
            </a:r>
            <a:r>
              <a:rPr lang="en-US" sz="3200" b="1" dirty="0">
                <a:latin typeface="Helvetica"/>
                <a:cs typeface="Helvetica"/>
              </a:rPr>
              <a:t>-</a:t>
            </a:r>
            <a:r>
              <a:rPr lang="en-US" sz="3200" b="1" dirty="0" smtClean="0">
                <a:latin typeface="Helvetica"/>
                <a:cs typeface="Helvetica"/>
              </a:rPr>
              <a:t> collection site at Panther Creek Nursery</a:t>
            </a:r>
            <a:endParaRPr lang="en-US" sz="3200" b="1" dirty="0">
              <a:latin typeface="Helvetica"/>
              <a:cs typeface="Helvetic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141605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43820" y="1797784"/>
            <a:ext cx="59569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Organized a trip to visit a recycler</a:t>
            </a:r>
          </a:p>
          <a:p>
            <a:endParaRPr lang="en-US" sz="2000" b="1" dirty="0" smtClean="0">
              <a:latin typeface="Helvetica"/>
              <a:cs typeface="Helvetica"/>
            </a:endParaRPr>
          </a:p>
          <a:p>
            <a:r>
              <a:rPr lang="en-US" sz="2000" b="1" dirty="0" smtClean="0">
                <a:latin typeface="Helvetica"/>
                <a:cs typeface="Helvetica"/>
              </a:rPr>
              <a:t>Establishing a collection site for </a:t>
            </a:r>
            <a:r>
              <a:rPr lang="en-US" sz="2000" dirty="0" smtClean="0">
                <a:latin typeface="Helvetica"/>
                <a:cs typeface="Helvetica"/>
              </a:rPr>
              <a:t>their </a:t>
            </a:r>
            <a:r>
              <a:rPr lang="en-US" sz="2000" b="1" dirty="0" smtClean="0">
                <a:latin typeface="Helvetica"/>
                <a:cs typeface="Helvetica"/>
              </a:rPr>
              <a:t>members</a:t>
            </a:r>
          </a:p>
          <a:p>
            <a:endParaRPr lang="en-US" sz="2000" b="1" dirty="0" smtClean="0">
              <a:latin typeface="Helvetica"/>
              <a:cs typeface="Helvetica"/>
            </a:endParaRPr>
          </a:p>
          <a:p>
            <a:r>
              <a:rPr lang="en-US" sz="2000" b="1" dirty="0" smtClean="0">
                <a:latin typeface="Helvetica"/>
                <a:cs typeface="Helvetica"/>
              </a:rPr>
              <a:t>First load – broke even (5.6 tons)</a:t>
            </a:r>
          </a:p>
        </p:txBody>
      </p:sp>
      <p:pic>
        <p:nvPicPr>
          <p:cNvPr id="4" name="Picture 3" descr="DSC_2800_zps9e9d1c2e-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3806928"/>
            <a:ext cx="2971800" cy="1968335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0" name="Picture 9" descr="DSC_2814_zps306f93e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3844644"/>
            <a:ext cx="2835587" cy="1878116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6" name="Picture 15" descr="DSC_2801_zps803dc55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3860544"/>
            <a:ext cx="2524195" cy="21844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7" name="Picture 16" descr="IMG_4549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1981200"/>
            <a:ext cx="2218960" cy="14097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9" name="Picture 8" descr="AG Plastic ico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207" y="58155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38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Helvetica"/>
                <a:cs typeface="Helvetica"/>
              </a:rPr>
              <a:t>Piedmont-Triad Farmers Market, Colfax</a:t>
            </a:r>
            <a:br>
              <a:rPr lang="en-US" sz="4000" b="1" dirty="0" smtClean="0">
                <a:latin typeface="Helvetica"/>
                <a:cs typeface="Helvetica"/>
              </a:rPr>
            </a:br>
            <a:r>
              <a:rPr lang="en-US" sz="2700" b="1" dirty="0" smtClean="0">
                <a:latin typeface="Helvetica"/>
                <a:cs typeface="Helvetica"/>
              </a:rPr>
              <a:t>Consolidation site for pots from public, vendors, growers, landscapers</a:t>
            </a:r>
            <a:endParaRPr lang="en-US" sz="2700" b="1" dirty="0">
              <a:latin typeface="Helvetica"/>
              <a:cs typeface="Helvetica"/>
            </a:endParaRP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800" y="1870071"/>
            <a:ext cx="4800600" cy="2158999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5" name="Picture 4" descr="FullSizeRender[12]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176" y="1857905"/>
            <a:ext cx="1760957" cy="365125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IMG_089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9808" y="4319050"/>
            <a:ext cx="4455396" cy="2286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0" y="1672407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G Plastic ico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5775324"/>
            <a:ext cx="914400" cy="914400"/>
          </a:xfrm>
          <a:prstGeom prst="rect">
            <a:avLst/>
          </a:prstGeom>
        </p:spPr>
      </p:pic>
      <p:pic>
        <p:nvPicPr>
          <p:cNvPr id="3" name="Picture 2" descr="Welcome to Shake 'n Stack.pdf"/>
          <p:cNvPicPr>
            <a:picLocks noChangeAspect="1"/>
          </p:cNvPicPr>
          <p:nvPr/>
        </p:nvPicPr>
        <p:blipFill>
          <a:blip r:embed="rId7" cstate="screen">
            <a:alphaModFix/>
            <a:lum contras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5" y="3997323"/>
            <a:ext cx="2119746" cy="2743200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068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County Solid Waste Facilities</a:t>
            </a:r>
            <a:endParaRPr lang="en-US" sz="3100" b="1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778000"/>
            <a:ext cx="88053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Helvetica"/>
                <a:cs typeface="Helvetica"/>
              </a:rPr>
              <a:t>Work closely with DEACS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Helvetica"/>
                <a:cs typeface="Helvetica"/>
              </a:rPr>
              <a:t>Might have balers or equipment to help process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Helvetica"/>
                <a:cs typeface="Helvetica"/>
              </a:rPr>
              <a:t>Introduce them to agricultural plastics recyclers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Helvetica"/>
                <a:cs typeface="Helvetica"/>
              </a:rPr>
              <a:t>Make them aware of the volumes of ag plastics in NC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Helvetica"/>
                <a:cs typeface="Helvetica"/>
              </a:rPr>
              <a:t>Help promote agricultural plastics recycling at their facility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Helvetica"/>
                <a:cs typeface="Helvetica"/>
              </a:rPr>
              <a:t>Eligible for community grants to establish infrastructure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latin typeface="Helvetica"/>
              <a:cs typeface="Helvetic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449627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G Plastic 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5725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7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638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Helvetica"/>
                <a:cs typeface="Helvetica"/>
              </a:rPr>
              <a:t>M</a:t>
            </a:r>
            <a:r>
              <a:rPr lang="en-US" sz="2400" b="1" dirty="0" smtClean="0">
                <a:latin typeface="Helvetica"/>
                <a:cs typeface="Helvetica"/>
              </a:rPr>
              <a:t>ake growers, landscapers, the public aware of the opportunities created to recycle age plastics</a:t>
            </a:r>
            <a:br>
              <a:rPr lang="en-US" sz="2400" b="1" dirty="0" smtClean="0">
                <a:latin typeface="Helvetica"/>
                <a:cs typeface="Helvetica"/>
              </a:rPr>
            </a:br>
            <a:endParaRPr lang="en-US" sz="2400" b="1" dirty="0">
              <a:latin typeface="Helvetica"/>
              <a:cs typeface="Helvetic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97000" y="1117600"/>
            <a:ext cx="6209745" cy="5599927"/>
            <a:chOff x="2235753" y="1398684"/>
            <a:chExt cx="5370992" cy="5318843"/>
          </a:xfrm>
        </p:grpSpPr>
        <p:sp>
          <p:nvSpPr>
            <p:cNvPr id="32" name="Freeform 31"/>
            <p:cNvSpPr/>
            <p:nvPr/>
          </p:nvSpPr>
          <p:spPr>
            <a:xfrm>
              <a:off x="4307026" y="1398684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1DA433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1. Team Effort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Dept. of Ag, NCNLA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DEACS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WRP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 rot="1542857">
              <a:off x="5580434" y="2201559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>
            <a:xfrm>
              <a:off x="5968057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2. Learn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Talk with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 &amp; recyclers 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4628571">
              <a:off x="6622331" y="3495214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6378300" y="3995979"/>
              <a:ext cx="1228445" cy="1228445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3. Tackle low hanging fruit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Large acreage grower near a recycler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rot="18514286">
              <a:off x="6260523" y="5116381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09" tIns="82920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8" name="Freeform 37"/>
            <p:cNvSpPr>
              <a:spLocks noChangeAspect="1"/>
            </p:cNvSpPr>
            <p:nvPr/>
          </p:nvSpPr>
          <p:spPr>
            <a:xfrm>
              <a:off x="5228829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4. Funding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SWMTF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NC Tobacco Trust Fund Commission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 rot="21600000">
              <a:off x="4767459" y="584429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1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0" name="Freeform 39"/>
            <p:cNvSpPr>
              <a:spLocks noChangeAspect="1"/>
            </p:cNvSpPr>
            <p:nvPr/>
          </p:nvSpPr>
          <p:spPr>
            <a:xfrm>
              <a:off x="3385222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5. Consolidation Sites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Growers, County Waste Facilities.  Farmers Markets</a:t>
              </a:r>
            </a:p>
          </p:txBody>
        </p:sp>
        <p:sp>
          <p:nvSpPr>
            <p:cNvPr id="41" name="Freeform 40"/>
            <p:cNvSpPr/>
            <p:nvPr/>
          </p:nvSpPr>
          <p:spPr>
            <a:xfrm rot="24685714">
              <a:off x="3267447" y="513081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0" rIns="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2" name="Freeform 41"/>
            <p:cNvSpPr>
              <a:spLocks noChangeAspect="1"/>
            </p:cNvSpPr>
            <p:nvPr/>
          </p:nvSpPr>
          <p:spPr>
            <a:xfrm>
              <a:off x="2235753" y="3995978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31DF18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332" tIns="191332" rIns="191332" bIns="191332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6. Outreach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i="1" kern="1200" dirty="0" smtClean="0">
                  <a:solidFill>
                    <a:schemeClr val="tx1"/>
                  </a:solidFill>
                  <a:latin typeface="Helvetica"/>
                </a:rPr>
                <a:t>Flyers, Write articles, Rack cards, Website, Facebook. </a:t>
              </a:r>
              <a:endParaRPr lang="en-US" sz="9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rot="16971429">
              <a:off x="2890026" y="351320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4" name="Freeform 43"/>
            <p:cNvSpPr>
              <a:spLocks noChangeAspect="1"/>
            </p:cNvSpPr>
            <p:nvPr/>
          </p:nvSpPr>
          <p:spPr>
            <a:xfrm>
              <a:off x="2645994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7. Tackle more difficult plastics</a:t>
              </a:r>
            </a:p>
          </p:txBody>
        </p:sp>
        <p:sp>
          <p:nvSpPr>
            <p:cNvPr id="45" name="Freeform 44"/>
            <p:cNvSpPr/>
            <p:nvPr/>
          </p:nvSpPr>
          <p:spPr>
            <a:xfrm rot="20057143">
              <a:off x="3919402" y="220956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</p:grpSp>
      <p:pic>
        <p:nvPicPr>
          <p:cNvPr id="47" name="Picture 46" descr="AG Plastic 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  <p:pic>
        <p:nvPicPr>
          <p:cNvPr id="49" name="Picture 48" descr="AG Plastics Clipart-17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021" y="3175000"/>
            <a:ext cx="1476389" cy="147638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0" y="1010503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30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00" y="1498600"/>
            <a:ext cx="8676953" cy="3035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616477" y="216925"/>
            <a:ext cx="64274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Helvetica"/>
                <a:cs typeface="Helvetica"/>
                <a:hlinkClick r:id="rId3"/>
              </a:rPr>
              <a:t>www.ncagplastics.org</a:t>
            </a:r>
            <a:endParaRPr lang="en-US" sz="4400" b="1" dirty="0"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295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G Plastic ic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497" y="5810401"/>
            <a:ext cx="91440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42" y="4800600"/>
            <a:ext cx="2024870" cy="18288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743200" y="5092700"/>
            <a:ext cx="5790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Facebook: </a:t>
            </a:r>
          </a:p>
          <a:p>
            <a:r>
              <a:rPr lang="en-US" sz="2000" b="1" dirty="0" smtClean="0">
                <a:latin typeface="Helvetica"/>
                <a:cs typeface="Helvetica"/>
              </a:rPr>
              <a:t>North Carolina Agricultural Plastics Recycling</a:t>
            </a:r>
            <a:endParaRPr lang="en-US" sz="20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8841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-30162"/>
            <a:ext cx="8864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Helvetica"/>
                <a:cs typeface="Helvetica"/>
              </a:rPr>
              <a:t>A</a:t>
            </a:r>
            <a:r>
              <a:rPr lang="en-US" b="1" dirty="0" smtClean="0">
                <a:latin typeface="Helvetica"/>
                <a:cs typeface="Helvetica"/>
              </a:rPr>
              <a:t>gricultural plastics recycling flyer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382133"/>
            <a:ext cx="3649270" cy="4685291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4" y="1382133"/>
            <a:ext cx="3584575" cy="4641566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0" y="1117311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G Plastic ic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497" y="59289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5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30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Rack Card for Piedmont Triad Farmers Market</a:t>
            </a:r>
            <a:br>
              <a:rPr lang="en-US" sz="4000" b="1" dirty="0" smtClean="0"/>
            </a:br>
            <a:r>
              <a:rPr lang="en-US" sz="2000" b="1" dirty="0" smtClean="0"/>
              <a:t>Can be edited for other consolidation sites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24" y="1504950"/>
            <a:ext cx="3492500" cy="491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7" y="1513416"/>
            <a:ext cx="3556000" cy="49403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1218911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G Plastic ic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497" y="5861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8262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b="1" i="1" dirty="0" smtClean="0">
                <a:latin typeface="Helvetica"/>
                <a:cs typeface="Helvetica"/>
              </a:rPr>
              <a:t>Now working on solutions for the harder to recycle agricultural plastics</a:t>
            </a:r>
            <a:endParaRPr lang="en-US" sz="2400" b="1" i="1" dirty="0">
              <a:latin typeface="Helvetica"/>
              <a:cs typeface="Helvetic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97000" y="1117600"/>
            <a:ext cx="6209745" cy="5599927"/>
            <a:chOff x="2235753" y="1398684"/>
            <a:chExt cx="5370992" cy="5318843"/>
          </a:xfrm>
          <a:solidFill>
            <a:srgbClr val="CCFFCC"/>
          </a:solidFill>
        </p:grpSpPr>
        <p:sp>
          <p:nvSpPr>
            <p:cNvPr id="32" name="Freeform 31"/>
            <p:cNvSpPr/>
            <p:nvPr/>
          </p:nvSpPr>
          <p:spPr>
            <a:xfrm>
              <a:off x="4307026" y="1398684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grpFill/>
            <a:ln>
              <a:solidFill>
                <a:srgbClr val="1DA433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1. Team Effort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Dept. of Ag, NCNLA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DEACS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WRP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 rot="1542857">
              <a:off x="5580434" y="2201559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grpFill/>
          </p:spPr>
          <p:style>
            <a:lnRef idx="0">
              <a:schemeClr val="accent3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>
            <a:xfrm>
              <a:off x="5968057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grpFill/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2. Learn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Talk with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 &amp; recyclers 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4628571">
              <a:off x="6622331" y="3495214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grpFill/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6378300" y="3995979"/>
              <a:ext cx="1228445" cy="1228445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grpFill/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3. Tackle low hanging fruit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Large acreage grower near a recycler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rot="18514286">
              <a:off x="6260523" y="5116381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grpFill/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09" tIns="82920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8" name="Freeform 37"/>
            <p:cNvSpPr>
              <a:spLocks noChangeAspect="1"/>
            </p:cNvSpPr>
            <p:nvPr/>
          </p:nvSpPr>
          <p:spPr>
            <a:xfrm>
              <a:off x="5228829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grpFill/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4. Funding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SWMTF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NC Tobacco Trust Fund Commission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 rot="21600000">
              <a:off x="4767459" y="584429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grpFill/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1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0" name="Freeform 39"/>
            <p:cNvSpPr>
              <a:spLocks noChangeAspect="1"/>
            </p:cNvSpPr>
            <p:nvPr/>
          </p:nvSpPr>
          <p:spPr>
            <a:xfrm>
              <a:off x="3385222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grpFill/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5. Consolidation Sites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Growers, County Waste Facilities.  Farmers Markets</a:t>
              </a:r>
            </a:p>
          </p:txBody>
        </p:sp>
        <p:sp>
          <p:nvSpPr>
            <p:cNvPr id="41" name="Freeform 40"/>
            <p:cNvSpPr/>
            <p:nvPr/>
          </p:nvSpPr>
          <p:spPr>
            <a:xfrm rot="24685714">
              <a:off x="3267447" y="513081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grpFill/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0" rIns="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2" name="Freeform 41"/>
            <p:cNvSpPr>
              <a:spLocks noChangeAspect="1"/>
            </p:cNvSpPr>
            <p:nvPr/>
          </p:nvSpPr>
          <p:spPr>
            <a:xfrm>
              <a:off x="2235753" y="3995978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grpFill/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332" tIns="191332" rIns="191332" bIns="191332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6. Outreach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i="1" kern="1200" dirty="0" smtClean="0">
                  <a:solidFill>
                    <a:schemeClr val="tx1"/>
                  </a:solidFill>
                  <a:latin typeface="Helvetica"/>
                </a:rPr>
                <a:t>Flyers, Write articles, Rack cards, Website, Facebook. </a:t>
              </a:r>
              <a:endParaRPr lang="en-US" sz="9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rot="16971429">
              <a:off x="2890026" y="351320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grpFill/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4" name="Freeform 43"/>
            <p:cNvSpPr>
              <a:spLocks noChangeAspect="1"/>
            </p:cNvSpPr>
            <p:nvPr/>
          </p:nvSpPr>
          <p:spPr>
            <a:xfrm>
              <a:off x="2645994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26E745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7. Tackle more difficult plastics</a:t>
              </a:r>
            </a:p>
          </p:txBody>
        </p:sp>
        <p:sp>
          <p:nvSpPr>
            <p:cNvPr id="45" name="Freeform 44"/>
            <p:cNvSpPr/>
            <p:nvPr/>
          </p:nvSpPr>
          <p:spPr>
            <a:xfrm rot="20057143">
              <a:off x="3919402" y="220956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grpFill/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</p:grpSp>
      <p:pic>
        <p:nvPicPr>
          <p:cNvPr id="47" name="Picture 46" descr="AG Plastic 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  <p:pic>
        <p:nvPicPr>
          <p:cNvPr id="49" name="Picture 48" descr="AG Plastics Clipart-17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021" y="3175000"/>
            <a:ext cx="1476389" cy="147638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0" y="1015711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638"/>
            <a:ext cx="85725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More challenging agricultural plastics</a:t>
            </a:r>
            <a:endParaRPr lang="en-US" sz="3600" b="1" dirty="0">
              <a:latin typeface="Helvetica"/>
              <a:cs typeface="Helvetic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1222656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G Plastic 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917" y="5725736"/>
            <a:ext cx="914400" cy="914400"/>
          </a:xfrm>
          <a:prstGeom prst="rect">
            <a:avLst/>
          </a:prstGeom>
        </p:spPr>
      </p:pic>
      <p:pic>
        <p:nvPicPr>
          <p:cNvPr id="6" name="Picture 5" descr="ground cove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1" y="1750636"/>
            <a:ext cx="2603500" cy="27432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8" name="Picture 7" descr="IMG_214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620" y="1750636"/>
            <a:ext cx="3893615" cy="27432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9" name="Picture 8" descr="Mes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53" t="13889" r="10787" b="11296"/>
          <a:stretch/>
        </p:blipFill>
        <p:spPr>
          <a:xfrm>
            <a:off x="6864235" y="1752600"/>
            <a:ext cx="2138882" cy="27432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27000" y="4826000"/>
            <a:ext cx="30444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 Row cover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“Reemay”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Spun-bonded polyester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Non-woven polyester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Non-woven polypropylene</a:t>
            </a:r>
            <a:endParaRPr lang="en-US" sz="1600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9100" y="4864100"/>
            <a:ext cx="28777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Mulch film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Black or white LDPE film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 </a:t>
            </a:r>
            <a:r>
              <a:rPr lang="en-US" sz="1600" b="1" dirty="0">
                <a:latin typeface="Helvetica"/>
                <a:cs typeface="Helvetica"/>
              </a:rPr>
              <a:t>I</a:t>
            </a:r>
            <a:r>
              <a:rPr lang="en-US" sz="1600" b="1" dirty="0" smtClean="0">
                <a:latin typeface="Helvetica"/>
                <a:cs typeface="Helvetica"/>
              </a:rPr>
              <a:t>n contact with ground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~ 20-50% dirt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LDPE</a:t>
            </a:r>
            <a:endParaRPr lang="en-US" sz="1600" b="1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4500" y="4965700"/>
            <a:ext cx="24423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Bankrupt nursery</a:t>
            </a:r>
          </a:p>
          <a:p>
            <a:r>
              <a:rPr lang="en-US" sz="1600" b="1" dirty="0" smtClean="0">
                <a:latin typeface="Helvetica"/>
                <a:cs typeface="Helvetica"/>
              </a:rPr>
              <a:t>Plastic woven sheeting</a:t>
            </a:r>
            <a:endParaRPr lang="en-US" sz="1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2042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Agricultural plastics recycled </a:t>
            </a:r>
            <a:br>
              <a:rPr lang="en-US" b="1" dirty="0" smtClean="0">
                <a:latin typeface="Helvetica"/>
                <a:cs typeface="Helvetica"/>
              </a:rPr>
            </a:br>
            <a:r>
              <a:rPr lang="en-US" b="1" dirty="0" smtClean="0">
                <a:latin typeface="Helvetica"/>
                <a:cs typeface="Helvetica"/>
              </a:rPr>
              <a:t> May 2012 - now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1676400"/>
            <a:ext cx="2442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2,078 tons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0174" y="2398931"/>
            <a:ext cx="3551717" cy="2290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98931"/>
            <a:ext cx="3054006" cy="22905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6400" y="1701117"/>
            <a:ext cx="185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$87,272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4728221"/>
            <a:ext cx="3434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Diverted from landfills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0000" y="4711060"/>
            <a:ext cx="3536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Savings in tipping fees</a:t>
            </a:r>
            <a:endParaRPr lang="en-US" sz="2400" b="1" dirty="0">
              <a:latin typeface="Helvetica"/>
              <a:cs typeface="Helvetic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1512799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63862" y="5354261"/>
            <a:ext cx="6779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+ $30,505 payment to growers from recyclers</a:t>
            </a:r>
            <a:endParaRPr lang="en-US" sz="2400" b="1" dirty="0">
              <a:latin typeface="Helvetica"/>
              <a:cs typeface="Helvetica"/>
            </a:endParaRPr>
          </a:p>
        </p:txBody>
      </p:sp>
      <p:pic>
        <p:nvPicPr>
          <p:cNvPr id="16" name="Picture 15" descr="AG Plastic ic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122" y="5725736"/>
            <a:ext cx="914400" cy="914400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990600" y="2489200"/>
            <a:ext cx="2565400" cy="236220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8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2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b="1" i="1" dirty="0" smtClean="0">
                <a:latin typeface="Helvetica"/>
                <a:cs typeface="Helvetica"/>
              </a:rPr>
              <a:t>Learn from growers &amp; recyclers to find a solution that works for both</a:t>
            </a:r>
            <a:endParaRPr lang="en-US" sz="2400" b="1" i="1" dirty="0">
              <a:latin typeface="Helvetica"/>
              <a:cs typeface="Helvetic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97000" y="1117600"/>
            <a:ext cx="6209745" cy="5599927"/>
            <a:chOff x="2235753" y="1398684"/>
            <a:chExt cx="5370992" cy="5318843"/>
          </a:xfrm>
        </p:grpSpPr>
        <p:sp>
          <p:nvSpPr>
            <p:cNvPr id="32" name="Freeform 31"/>
            <p:cNvSpPr/>
            <p:nvPr/>
          </p:nvSpPr>
          <p:spPr>
            <a:xfrm>
              <a:off x="4307026" y="1398684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1DA433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1. Team Effort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Dept. of Ag, NCNLA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DEACS</a:t>
              </a:r>
              <a:r>
                <a:rPr lang="en-US" sz="1000" b="1" i="1" dirty="0" smtClean="0">
                  <a:solidFill>
                    <a:schemeClr val="tx1"/>
                  </a:solidFill>
                  <a:latin typeface="Helvetica"/>
                </a:rPr>
                <a:t>, </a:t>
              </a: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WRP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 rot="1542857">
              <a:off x="5580434" y="2201559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>
            <a:xfrm>
              <a:off x="5968057" y="2090031"/>
              <a:ext cx="1285384" cy="1285384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31DF18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0" kern="1200" dirty="0" smtClean="0">
                  <a:solidFill>
                    <a:schemeClr val="tx1"/>
                  </a:solidFill>
                  <a:latin typeface="Helvetica"/>
                </a:rPr>
                <a:t>2. Learn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1" dirty="0" smtClean="0">
                  <a:solidFill>
                    <a:schemeClr val="tx1"/>
                  </a:solidFill>
                  <a:latin typeface="Helvetica"/>
                </a:rPr>
                <a:t>Talk with </a:t>
              </a:r>
              <a:r>
                <a:rPr lang="en-US" sz="1400" b="1" i="1" kern="1200" dirty="0" smtClean="0">
                  <a:solidFill>
                    <a:schemeClr val="tx1"/>
                  </a:solidFill>
                  <a:latin typeface="Helvetica"/>
                </a:rPr>
                <a:t>growers &amp; recyclers </a:t>
              </a:r>
              <a:endParaRPr lang="en-US" sz="14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4628571">
              <a:off x="6622331" y="3495214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19" rIns="9781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6378300" y="3995979"/>
              <a:ext cx="1228445" cy="1285384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3. Tackle low hanging fruit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Large acreage grower near a recycler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rot="18514286">
              <a:off x="6260523" y="5116381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09" tIns="82920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38" name="Freeform 37"/>
            <p:cNvSpPr>
              <a:spLocks noChangeAspect="1"/>
            </p:cNvSpPr>
            <p:nvPr/>
          </p:nvSpPr>
          <p:spPr>
            <a:xfrm>
              <a:off x="5228829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4. Funding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SWMTF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NC Tobacco Trust Fund Commission</a:t>
              </a:r>
              <a:endParaRPr lang="en-US" sz="10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 rot="21600000">
              <a:off x="4767459" y="584429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1" rIns="1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0" name="Freeform 39"/>
            <p:cNvSpPr>
              <a:spLocks noChangeAspect="1"/>
            </p:cNvSpPr>
            <p:nvPr/>
          </p:nvSpPr>
          <p:spPr>
            <a:xfrm>
              <a:off x="3385222" y="5437367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fillRef>
            <a:effectRef idx="1">
              <a:schemeClr val="accent3">
                <a:shade val="50000"/>
                <a:hueOff val="229334"/>
                <a:satOff val="-3659"/>
                <a:lumOff val="35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5. Consolidation Sites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i="1" kern="1200" dirty="0" smtClean="0">
                  <a:solidFill>
                    <a:schemeClr val="tx1"/>
                  </a:solidFill>
                  <a:latin typeface="Helvetica"/>
                </a:rPr>
                <a:t>Growers, County Waste Facilities.  Farmers Markets</a:t>
              </a:r>
            </a:p>
          </p:txBody>
        </p:sp>
        <p:sp>
          <p:nvSpPr>
            <p:cNvPr id="41" name="Freeform 40"/>
            <p:cNvSpPr/>
            <p:nvPr/>
          </p:nvSpPr>
          <p:spPr>
            <a:xfrm rot="24685714">
              <a:off x="3267447" y="5130810"/>
              <a:ext cx="326036" cy="414601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326035" y="331680"/>
                  </a:moveTo>
                  <a:lnTo>
                    <a:pt x="163017" y="331680"/>
                  </a:lnTo>
                  <a:lnTo>
                    <a:pt x="163017" y="414600"/>
                  </a:lnTo>
                  <a:lnTo>
                    <a:pt x="0" y="207300"/>
                  </a:lnTo>
                  <a:lnTo>
                    <a:pt x="163017" y="0"/>
                  </a:lnTo>
                  <a:lnTo>
                    <a:pt x="163017" y="82920"/>
                  </a:lnTo>
                  <a:lnTo>
                    <a:pt x="326035" y="82920"/>
                  </a:lnTo>
                  <a:lnTo>
                    <a:pt x="326035" y="33168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lnRef>
            <a:fill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fillRef>
            <a:effectRef idx="1">
              <a:schemeClr val="accent3">
                <a:shade val="90000"/>
                <a:hueOff val="240291"/>
                <a:satOff val="-5149"/>
                <a:lumOff val="264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10" tIns="82920" rIns="0" bIns="8292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2" name="Freeform 41"/>
            <p:cNvSpPr>
              <a:spLocks noChangeAspect="1"/>
            </p:cNvSpPr>
            <p:nvPr/>
          </p:nvSpPr>
          <p:spPr>
            <a:xfrm>
              <a:off x="2235753" y="3995978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fillRef>
            <a:effectRef idx="1">
              <a:schemeClr val="accent3">
                <a:shade val="50000"/>
                <a:hueOff val="152889"/>
                <a:satOff val="-2439"/>
                <a:lumOff val="23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332" tIns="191332" rIns="191332" bIns="191332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6. Outreach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i="1" kern="1200" dirty="0" smtClean="0">
                  <a:solidFill>
                    <a:schemeClr val="tx1"/>
                  </a:solidFill>
                  <a:latin typeface="Helvetica"/>
                </a:rPr>
                <a:t>Flyers, Write articles, Rack cards, Website, Facebook. </a:t>
              </a:r>
              <a:endParaRPr lang="en-US" sz="900" b="1" i="1" kern="1200" dirty="0">
                <a:solidFill>
                  <a:schemeClr val="tx1"/>
                </a:solidFill>
                <a:latin typeface="Helvetica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rot="16971429">
              <a:off x="2890026" y="351320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lnRef>
            <a:fill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fillRef>
            <a:effectRef idx="1">
              <a:schemeClr val="accent3">
                <a:shade val="90000"/>
                <a:hueOff val="160194"/>
                <a:satOff val="-3433"/>
                <a:lumOff val="176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  <p:sp>
          <p:nvSpPr>
            <p:cNvPr id="44" name="Freeform 43"/>
            <p:cNvSpPr>
              <a:spLocks noChangeAspect="1"/>
            </p:cNvSpPr>
            <p:nvPr/>
          </p:nvSpPr>
          <p:spPr>
            <a:xfrm>
              <a:off x="2645994" y="2198595"/>
              <a:ext cx="1280160" cy="1280160"/>
            </a:xfrm>
            <a:custGeom>
              <a:avLst/>
              <a:gdLst>
                <a:gd name="connsiteX0" fmla="*/ 0 w 1228445"/>
                <a:gd name="connsiteY0" fmla="*/ 614223 h 1228445"/>
                <a:gd name="connsiteX1" fmla="*/ 614223 w 1228445"/>
                <a:gd name="connsiteY1" fmla="*/ 0 h 1228445"/>
                <a:gd name="connsiteX2" fmla="*/ 1228446 w 1228445"/>
                <a:gd name="connsiteY2" fmla="*/ 614223 h 1228445"/>
                <a:gd name="connsiteX3" fmla="*/ 614223 w 1228445"/>
                <a:gd name="connsiteY3" fmla="*/ 1228446 h 1228445"/>
                <a:gd name="connsiteX4" fmla="*/ 0 w 1228445"/>
                <a:gd name="connsiteY4" fmla="*/ 614223 h 12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45" h="1228445">
                  <a:moveTo>
                    <a:pt x="0" y="614223"/>
                  </a:moveTo>
                  <a:cubicBezTo>
                    <a:pt x="0" y="274997"/>
                    <a:pt x="274997" y="0"/>
                    <a:pt x="614223" y="0"/>
                  </a:cubicBezTo>
                  <a:cubicBezTo>
                    <a:pt x="953449" y="0"/>
                    <a:pt x="1228446" y="274997"/>
                    <a:pt x="1228446" y="614223"/>
                  </a:cubicBezTo>
                  <a:cubicBezTo>
                    <a:pt x="1228446" y="953449"/>
                    <a:pt x="953449" y="1228446"/>
                    <a:pt x="614223" y="1228446"/>
                  </a:cubicBezTo>
                  <a:cubicBezTo>
                    <a:pt x="274997" y="1228446"/>
                    <a:pt x="0" y="953449"/>
                    <a:pt x="0" y="614223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fillRef>
            <a:effectRef idx="1">
              <a:schemeClr val="accent3">
                <a:shade val="50000"/>
                <a:hueOff val="76445"/>
                <a:satOff val="-1220"/>
                <a:lumOff val="11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602" tIns="192602" rIns="192602" bIns="19260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i="0" kern="1200" dirty="0" smtClean="0">
                  <a:solidFill>
                    <a:schemeClr val="tx1"/>
                  </a:solidFill>
                  <a:latin typeface="Helvetica"/>
                </a:rPr>
                <a:t>7. Tackle more difficult plastics</a:t>
              </a:r>
            </a:p>
          </p:txBody>
        </p:sp>
        <p:sp>
          <p:nvSpPr>
            <p:cNvPr id="45" name="Freeform 44"/>
            <p:cNvSpPr/>
            <p:nvPr/>
          </p:nvSpPr>
          <p:spPr>
            <a:xfrm rot="20057143">
              <a:off x="3919402" y="2209566"/>
              <a:ext cx="326035" cy="414600"/>
            </a:xfrm>
            <a:custGeom>
              <a:avLst/>
              <a:gdLst>
                <a:gd name="connsiteX0" fmla="*/ 0 w 326035"/>
                <a:gd name="connsiteY0" fmla="*/ 82920 h 414600"/>
                <a:gd name="connsiteX1" fmla="*/ 163018 w 326035"/>
                <a:gd name="connsiteY1" fmla="*/ 82920 h 414600"/>
                <a:gd name="connsiteX2" fmla="*/ 163018 w 326035"/>
                <a:gd name="connsiteY2" fmla="*/ 0 h 414600"/>
                <a:gd name="connsiteX3" fmla="*/ 326035 w 326035"/>
                <a:gd name="connsiteY3" fmla="*/ 207300 h 414600"/>
                <a:gd name="connsiteX4" fmla="*/ 163018 w 326035"/>
                <a:gd name="connsiteY4" fmla="*/ 414600 h 414600"/>
                <a:gd name="connsiteX5" fmla="*/ 163018 w 326035"/>
                <a:gd name="connsiteY5" fmla="*/ 331680 h 414600"/>
                <a:gd name="connsiteX6" fmla="*/ 0 w 326035"/>
                <a:gd name="connsiteY6" fmla="*/ 331680 h 414600"/>
                <a:gd name="connsiteX7" fmla="*/ 0 w 326035"/>
                <a:gd name="connsiteY7" fmla="*/ 82920 h 4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035" h="414600">
                  <a:moveTo>
                    <a:pt x="0" y="82920"/>
                  </a:moveTo>
                  <a:lnTo>
                    <a:pt x="163018" y="82920"/>
                  </a:lnTo>
                  <a:lnTo>
                    <a:pt x="163018" y="0"/>
                  </a:lnTo>
                  <a:lnTo>
                    <a:pt x="326035" y="207300"/>
                  </a:lnTo>
                  <a:lnTo>
                    <a:pt x="163018" y="414600"/>
                  </a:lnTo>
                  <a:lnTo>
                    <a:pt x="163018" y="331680"/>
                  </a:lnTo>
                  <a:lnTo>
                    <a:pt x="0" y="331680"/>
                  </a:lnTo>
                  <a:lnTo>
                    <a:pt x="0" y="82920"/>
                  </a:lnTo>
                  <a:close/>
                </a:path>
              </a:pathLst>
            </a:custGeom>
            <a:solidFill>
              <a:srgbClr val="595959"/>
            </a:solidFill>
          </p:spPr>
          <p:style>
            <a:lnRef idx="0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lnRef>
            <a:fill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fillRef>
            <a:effectRef idx="1">
              <a:schemeClr val="accent3">
                <a:shade val="90000"/>
                <a:hueOff val="80097"/>
                <a:satOff val="-1716"/>
                <a:lumOff val="88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920" rIns="97810" bIns="82919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/>
            </a:p>
          </p:txBody>
        </p:sp>
      </p:grpSp>
      <p:pic>
        <p:nvPicPr>
          <p:cNvPr id="47" name="Picture 46" descr="AG Plastic 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  <p:pic>
        <p:nvPicPr>
          <p:cNvPr id="49" name="Picture 48" descr="AG Plastics Clipart-17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021" y="3175000"/>
            <a:ext cx="1476389" cy="147638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0" y="1048603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28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1752600" y="533400"/>
            <a:ext cx="5651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Helvetica"/>
                <a:cs typeface="Helvetica"/>
              </a:rPr>
              <a:t>WRP Current Funding Partners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219200" y="1828800"/>
            <a:ext cx="6629400" cy="3733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318" name="Picture 10" descr="NPS-color-logo-l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4648200"/>
            <a:ext cx="60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4" descr="DPPEA log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6200" y="2743200"/>
            <a:ext cx="533400" cy="914400"/>
          </a:xfrm>
        </p:spPr>
      </p:pic>
      <p:pic>
        <p:nvPicPr>
          <p:cNvPr id="13320" name="Picture 8" descr="usda  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2743200"/>
            <a:ext cx="685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4" descr="Progress Energy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048000"/>
            <a:ext cx="9144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9" descr="epa 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7096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2" descr="Town of Boon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191000"/>
            <a:ext cx="733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Content Placeholder 13" descr="Energy logo_final_high res.jpg"/>
          <p:cNvPicPr>
            <a:picLocks noGrp="1" noChangeAspect="1"/>
          </p:cNvPicPr>
          <p:nvPr>
            <p:ph sz="quarter" idx="4294967295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400" y="2743200"/>
            <a:ext cx="1219200" cy="287338"/>
          </a:xfrm>
        </p:spPr>
      </p:pic>
      <p:pic>
        <p:nvPicPr>
          <p:cNvPr id="13325" name="Picture 25" descr="Cpfdn Logo - hi resolution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20574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26" descr="CityLogo-FlatBlackforPrint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45720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27" descr="RecoveryLogo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581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28" descr="ncdenr2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57600" y="2057400"/>
            <a:ext cx="10668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9" name="TextBox 29"/>
          <p:cNvSpPr txBox="1">
            <a:spLocks noChangeArrowheads="1"/>
          </p:cNvSpPr>
          <p:nvPr/>
        </p:nvSpPr>
        <p:spPr bwMode="auto">
          <a:xfrm>
            <a:off x="4800600" y="1981200"/>
            <a:ext cx="3048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</a:rPr>
              <a:t>NC Department of Environmental Assistance and </a:t>
            </a:r>
            <a:r>
              <a:rPr lang="en-US" sz="1400" dirty="0" smtClean="0">
                <a:solidFill>
                  <a:srgbClr val="595959"/>
                </a:solidFill>
              </a:rPr>
              <a:t>Customer Service </a:t>
            </a:r>
            <a:r>
              <a:rPr lang="en-US" sz="1400" dirty="0">
                <a:solidFill>
                  <a:srgbClr val="595959"/>
                </a:solidFill>
              </a:rPr>
              <a:t>/ NC </a:t>
            </a:r>
            <a:r>
              <a:rPr lang="en-US" sz="1400" dirty="0" smtClean="0">
                <a:solidFill>
                  <a:srgbClr val="595959"/>
                </a:solidFill>
              </a:rPr>
              <a:t>DENR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Tobacco Trust Fund Commission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State </a:t>
            </a:r>
            <a:r>
              <a:rPr lang="en-US" sz="1400" dirty="0">
                <a:solidFill>
                  <a:srgbClr val="595959"/>
                </a:solidFill>
              </a:rPr>
              <a:t>Energy Office / </a:t>
            </a:r>
            <a:r>
              <a:rPr lang="en-US" sz="1400" dirty="0" smtClean="0">
                <a:solidFill>
                  <a:srgbClr val="595959"/>
                </a:solidFill>
              </a:rPr>
              <a:t>NCDOC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USDA </a:t>
            </a:r>
            <a:r>
              <a:rPr lang="en-US" sz="1400" dirty="0">
                <a:solidFill>
                  <a:srgbClr val="595959"/>
                </a:solidFill>
              </a:rPr>
              <a:t>Rural Utility </a:t>
            </a:r>
            <a:r>
              <a:rPr lang="en-US" sz="1400" dirty="0" smtClean="0">
                <a:solidFill>
                  <a:srgbClr val="595959"/>
                </a:solidFill>
              </a:rPr>
              <a:t>Service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US EPA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Cherokee </a:t>
            </a:r>
            <a:r>
              <a:rPr lang="en-US" sz="1400" dirty="0">
                <a:solidFill>
                  <a:srgbClr val="595959"/>
                </a:solidFill>
              </a:rPr>
              <a:t>Preservation </a:t>
            </a:r>
            <a:r>
              <a:rPr lang="en-US" sz="1400" dirty="0" smtClean="0">
                <a:solidFill>
                  <a:srgbClr val="595959"/>
                </a:solidFill>
              </a:rPr>
              <a:t>Foundation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City </a:t>
            </a:r>
            <a:r>
              <a:rPr lang="en-US" sz="1400" dirty="0">
                <a:solidFill>
                  <a:srgbClr val="595959"/>
                </a:solidFill>
              </a:rPr>
              <a:t>of Asheville – Water </a:t>
            </a:r>
            <a:r>
              <a:rPr lang="en-US" sz="1400" dirty="0" smtClean="0">
                <a:solidFill>
                  <a:srgbClr val="595959"/>
                </a:solidFill>
              </a:rPr>
              <a:t>Resources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Progress </a:t>
            </a:r>
            <a:r>
              <a:rPr lang="en-US" sz="1400" dirty="0">
                <a:solidFill>
                  <a:srgbClr val="595959"/>
                </a:solidFill>
              </a:rPr>
              <a:t>Energy </a:t>
            </a:r>
            <a:r>
              <a:rPr lang="en-US" sz="1400" dirty="0" smtClean="0">
                <a:solidFill>
                  <a:srgbClr val="595959"/>
                </a:solidFill>
              </a:rPr>
              <a:t>Carolinas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Town </a:t>
            </a:r>
            <a:r>
              <a:rPr lang="en-US" sz="1400" dirty="0">
                <a:solidFill>
                  <a:srgbClr val="595959"/>
                </a:solidFill>
              </a:rPr>
              <a:t>of </a:t>
            </a:r>
            <a:r>
              <a:rPr lang="en-US" sz="1400" dirty="0" smtClean="0">
                <a:solidFill>
                  <a:srgbClr val="595959"/>
                </a:solidFill>
              </a:rPr>
              <a:t>Boone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Private </a:t>
            </a:r>
            <a:r>
              <a:rPr lang="en-US" sz="1400" dirty="0">
                <a:solidFill>
                  <a:srgbClr val="595959"/>
                </a:solidFill>
              </a:rPr>
              <a:t>Contributions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3657600"/>
            <a:ext cx="1549595" cy="977900"/>
          </a:xfrm>
          <a:prstGeom prst="rect">
            <a:avLst/>
          </a:prstGeom>
        </p:spPr>
      </p:pic>
      <p:pic>
        <p:nvPicPr>
          <p:cNvPr id="22" name="Picture 21" descr="AG Plastic icon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497" y="5725736"/>
            <a:ext cx="914400" cy="9144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0" y="1373099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1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6466" y="2218502"/>
            <a:ext cx="47044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Bev </a:t>
            </a:r>
            <a:r>
              <a:rPr lang="en-US" sz="2800" b="1" dirty="0">
                <a:latin typeface="Helvetica"/>
                <a:cs typeface="Helvetica"/>
              </a:rPr>
              <a:t>Fermor</a:t>
            </a:r>
          </a:p>
          <a:p>
            <a:r>
              <a:rPr lang="en-US" sz="2800" b="1" dirty="0">
                <a:latin typeface="Helvetica"/>
                <a:cs typeface="Helvetica"/>
              </a:rPr>
              <a:t>Waste Reduction Partners</a:t>
            </a:r>
          </a:p>
          <a:p>
            <a:r>
              <a:rPr lang="fi-FI" sz="2800" b="1" dirty="0" smtClean="0">
                <a:latin typeface="Helvetica"/>
                <a:cs typeface="Helvetica"/>
              </a:rPr>
              <a:t>Phone/Text:</a:t>
            </a:r>
            <a:r>
              <a:rPr lang="fi-FI" sz="2800" b="1" dirty="0">
                <a:latin typeface="Helvetica"/>
                <a:cs typeface="Helvetica"/>
              </a:rPr>
              <a:t>  919-597-0698</a:t>
            </a:r>
          </a:p>
          <a:p>
            <a:r>
              <a:rPr lang="fi-FI" sz="2800" b="1" dirty="0">
                <a:latin typeface="Helvetica"/>
                <a:cs typeface="Helvetica"/>
              </a:rPr>
              <a:t>Email:  </a:t>
            </a:r>
            <a:r>
              <a:rPr lang="fi-FI" sz="2800" b="1" dirty="0">
                <a:latin typeface="Helvetica"/>
                <a:cs typeface="Helvetica"/>
                <a:hlinkClick r:id="rId2"/>
              </a:rPr>
              <a:t>bfermor@tjcog.org</a:t>
            </a:r>
          </a:p>
          <a:p>
            <a:r>
              <a:rPr lang="fi-FI" sz="2800" b="1" dirty="0">
                <a:latin typeface="Helvetica"/>
                <a:cs typeface="Helvetica"/>
              </a:rPr>
              <a:t>Web: </a:t>
            </a:r>
            <a:r>
              <a:rPr lang="fi-FI" sz="2800" b="1" dirty="0" smtClean="0">
                <a:latin typeface="Helvetica"/>
                <a:cs typeface="Helvetica"/>
                <a:hlinkClick r:id="rId3"/>
              </a:rPr>
              <a:t>ncagplastics.org</a:t>
            </a: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62000" y="457200"/>
            <a:ext cx="7988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Helvetica"/>
                <a:cs typeface="Helvetica"/>
              </a:rPr>
              <a:t>Contact Details</a:t>
            </a:r>
            <a:endParaRPr lang="en-US" sz="4400" b="1" dirty="0">
              <a:latin typeface="Helvetica"/>
              <a:cs typeface="Helvetic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59387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G Plastic ic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7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54"/>
            <a:ext cx="8229600" cy="1143000"/>
          </a:xfrm>
        </p:spPr>
        <p:txBody>
          <a:bodyPr>
            <a:normAutofit/>
          </a:bodyPr>
          <a:lstStyle/>
          <a:p>
            <a:r>
              <a:rPr lang="en-US" sz="3556" b="1" dirty="0" smtClean="0">
                <a:latin typeface="Helvetica"/>
                <a:cs typeface="Helvetica"/>
              </a:rPr>
              <a:t>Learned about the growers needs</a:t>
            </a:r>
            <a:r>
              <a:rPr lang="en-US" b="1" dirty="0" smtClean="0">
                <a:latin typeface="Helvetica"/>
                <a:cs typeface="Helvetica"/>
              </a:rPr>
              <a:t/>
            </a:r>
            <a:br>
              <a:rPr lang="en-US" b="1" dirty="0" smtClean="0">
                <a:latin typeface="Helvetica"/>
                <a:cs typeface="Helvetica"/>
              </a:rPr>
            </a:br>
            <a:r>
              <a:rPr lang="en-US" sz="2222" b="1" dirty="0" smtClean="0">
                <a:latin typeface="Helvetica"/>
                <a:cs typeface="Helvetica"/>
              </a:rPr>
              <a:t>Emails, Phone calls, Site visits, Trade Shows</a:t>
            </a:r>
            <a:endParaRPr lang="en-US" sz="2222" b="1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143" y="3975791"/>
            <a:ext cx="2312897" cy="1828800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 descr="IMG_210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06" y="3975791"/>
            <a:ext cx="2273040" cy="18288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6" name="Picture 5" descr="IMG_216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17" y="1748692"/>
            <a:ext cx="2382241" cy="1828800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Picture 6" descr="IMG_223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67927" y="1748692"/>
            <a:ext cx="2096677" cy="18288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8" name="Picture 7" descr="IMG_198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1358" y="3975791"/>
            <a:ext cx="2370596" cy="18288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>
            <a:off x="0" y="1251307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G Plastic icon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852736"/>
            <a:ext cx="914400" cy="914400"/>
          </a:xfrm>
          <a:prstGeom prst="rect">
            <a:avLst/>
          </a:prstGeom>
        </p:spPr>
      </p:pic>
      <p:pic>
        <p:nvPicPr>
          <p:cNvPr id="11" name="Picture 10" descr="ground cover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346" y="3975791"/>
            <a:ext cx="1924756" cy="18288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2" name="Picture 11" descr="Pete Dowd &amp; pots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700" y="1748692"/>
            <a:ext cx="2091126" cy="1828800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13" name="Picture 12" descr="stack of good pots.jpg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5700" y="1748692"/>
            <a:ext cx="2374900" cy="18288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015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NC growers want to recycle more agricultural plastics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820226"/>
            <a:ext cx="856008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b="1" dirty="0" smtClean="0"/>
              <a:t> Growers hate taking their plastics to landfill</a:t>
            </a:r>
          </a:p>
          <a:p>
            <a:pPr>
              <a:buFont typeface="Arial"/>
              <a:buChar char="•"/>
            </a:pPr>
            <a:endParaRPr lang="en-US" sz="2400" b="1" dirty="0" smtClean="0"/>
          </a:p>
          <a:p>
            <a:pPr>
              <a:buFont typeface="Arial"/>
              <a:buChar char="•"/>
            </a:pPr>
            <a:r>
              <a:rPr lang="en-US" sz="2400" b="1" dirty="0" smtClean="0"/>
              <a:t> Growers want a greener image for their business</a:t>
            </a:r>
          </a:p>
          <a:p>
            <a:pPr>
              <a:buFont typeface="Arial"/>
              <a:buChar char="•"/>
            </a:pPr>
            <a:endParaRPr lang="en-US" sz="2400" b="1" dirty="0" smtClean="0"/>
          </a:p>
          <a:p>
            <a:pPr>
              <a:buFont typeface="Arial"/>
              <a:buChar char="•"/>
            </a:pPr>
            <a:r>
              <a:rPr lang="en-US" sz="2400" b="1" dirty="0" smtClean="0"/>
              <a:t> Large producers have truck load quantities and are getting on board</a:t>
            </a:r>
          </a:p>
          <a:p>
            <a:pPr>
              <a:buFont typeface="Arial"/>
              <a:buChar char="•"/>
            </a:pPr>
            <a:endParaRPr lang="en-US" sz="2400" b="1" dirty="0" smtClean="0"/>
          </a:p>
          <a:p>
            <a:pPr>
              <a:buFont typeface="Arial"/>
              <a:buChar char="•"/>
            </a:pPr>
            <a:r>
              <a:rPr lang="en-US" sz="2400" b="1" dirty="0" smtClean="0"/>
              <a:t> Growers are beginning to work together to get truck load quantities</a:t>
            </a:r>
          </a:p>
          <a:p>
            <a:endParaRPr lang="en-US" sz="2400" b="1" dirty="0" smtClean="0"/>
          </a:p>
          <a:p>
            <a:endParaRPr lang="en-US" sz="2400" b="1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668583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G Plastic 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Ag Plastics – annual consumption in NC</a:t>
            </a:r>
            <a:r>
              <a:rPr lang="en-US" b="1" dirty="0" smtClean="0">
                <a:latin typeface="Helvetica"/>
                <a:cs typeface="Helvetica"/>
              </a:rPr>
              <a:t/>
            </a:r>
            <a:br>
              <a:rPr lang="en-US" b="1" dirty="0" smtClean="0">
                <a:latin typeface="Helvetica"/>
                <a:cs typeface="Helvetica"/>
              </a:rPr>
            </a:br>
            <a:r>
              <a:rPr lang="en-US" sz="2000" b="1" dirty="0" smtClean="0">
                <a:latin typeface="Helvetica"/>
                <a:cs typeface="Helvetica"/>
              </a:rPr>
              <a:t>www.nass.usda.gov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809" y="1403524"/>
            <a:ext cx="48356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Overwintering Film 500 tons each April</a:t>
            </a:r>
          </a:p>
          <a:p>
            <a:r>
              <a:rPr lang="en-US" sz="2000" b="1" dirty="0" smtClean="0">
                <a:latin typeface="Helvetica"/>
                <a:cs typeface="Helvetica"/>
              </a:rPr>
              <a:t>	4ml LDPE</a:t>
            </a:r>
          </a:p>
          <a:p>
            <a:endParaRPr lang="en-US" sz="2000" b="1" dirty="0" smtClean="0">
              <a:latin typeface="Helvetica"/>
              <a:cs typeface="Helvetica"/>
            </a:endParaRPr>
          </a:p>
          <a:p>
            <a:endParaRPr lang="en-US" sz="2000" b="1" dirty="0" smtClean="0">
              <a:latin typeface="Helvetica"/>
              <a:cs typeface="Helvetica"/>
            </a:endParaRPr>
          </a:p>
          <a:p>
            <a:r>
              <a:rPr lang="en-US" sz="2000" b="1" dirty="0" smtClean="0">
                <a:latin typeface="Helvetica"/>
                <a:cs typeface="Helvetica"/>
              </a:rPr>
              <a:t>Pots and flats 6000 tons/year</a:t>
            </a:r>
          </a:p>
          <a:p>
            <a:pPr lvl="1"/>
            <a:r>
              <a:rPr lang="en-US" sz="2000" b="1" dirty="0" smtClean="0">
                <a:latin typeface="Helvetica"/>
                <a:cs typeface="Helvetica"/>
              </a:rPr>
              <a:t>#2 Polyethylene</a:t>
            </a:r>
          </a:p>
          <a:p>
            <a:pPr lvl="1"/>
            <a:r>
              <a:rPr lang="en-US" sz="2000" b="1" dirty="0" smtClean="0">
                <a:latin typeface="Helvetica"/>
                <a:cs typeface="Helvetica"/>
              </a:rPr>
              <a:t>#5 Polypropylene</a:t>
            </a:r>
          </a:p>
          <a:p>
            <a:pPr lvl="1"/>
            <a:r>
              <a:rPr lang="en-US" sz="2000" b="1" dirty="0" smtClean="0">
                <a:latin typeface="Helvetica"/>
                <a:cs typeface="Helvetica"/>
              </a:rPr>
              <a:t>#6 Polystyrene</a:t>
            </a:r>
          </a:p>
          <a:p>
            <a:endParaRPr lang="en-US" sz="2000" b="1" dirty="0" smtClean="0">
              <a:latin typeface="Helvetica"/>
              <a:cs typeface="Helvetica"/>
            </a:endParaRPr>
          </a:p>
          <a:p>
            <a:r>
              <a:rPr lang="en-US" sz="2000" b="1" dirty="0" smtClean="0">
                <a:latin typeface="Helvetica"/>
                <a:cs typeface="Helvetica"/>
              </a:rPr>
              <a:t>Black Mulch Film 2,800 tons/year</a:t>
            </a:r>
          </a:p>
          <a:p>
            <a:r>
              <a:rPr lang="en-US" sz="2000" b="1" dirty="0" smtClean="0">
                <a:latin typeface="Helvetica"/>
                <a:cs typeface="Helvetica"/>
              </a:rPr>
              <a:t>	LDPE</a:t>
            </a:r>
          </a:p>
          <a:p>
            <a:endParaRPr lang="en-US" sz="2000" b="1" dirty="0" smtClean="0">
              <a:latin typeface="Helvetica"/>
              <a:cs typeface="Helvetica"/>
            </a:endParaRPr>
          </a:p>
          <a:p>
            <a:endParaRPr lang="en-US" sz="2000" b="1" dirty="0" smtClean="0">
              <a:latin typeface="Helvetica"/>
              <a:cs typeface="Helvetica"/>
            </a:endParaRPr>
          </a:p>
          <a:p>
            <a:r>
              <a:rPr lang="en-US" sz="2000" b="1" dirty="0" smtClean="0">
                <a:latin typeface="Helvetica"/>
                <a:cs typeface="Helvetica"/>
              </a:rPr>
              <a:t>Drip Tape 1,300 tons/year</a:t>
            </a:r>
            <a:endParaRPr lang="en-US" sz="2000" b="1" dirty="0">
              <a:latin typeface="Helvetica"/>
              <a:cs typeface="Helvetica"/>
            </a:endParaRPr>
          </a:p>
        </p:txBody>
      </p:sp>
      <p:pic>
        <p:nvPicPr>
          <p:cNvPr id="4" name="Picture 3" descr="greenhouse plasti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8756" y="1417638"/>
            <a:ext cx="2958044" cy="124442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5" name="Picture 4" descr="po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6627" y="2887579"/>
            <a:ext cx="1880173" cy="1873704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408" y="4221646"/>
            <a:ext cx="1706697" cy="1418779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Picture 7" descr="IMG_2101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8756" y="5154712"/>
            <a:ext cx="1480607" cy="1208317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3" name="Oval 12"/>
          <p:cNvSpPr/>
          <p:nvPr/>
        </p:nvSpPr>
        <p:spPr>
          <a:xfrm>
            <a:off x="5728756" y="4824088"/>
            <a:ext cx="427789" cy="21389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5921195" y="5132331"/>
            <a:ext cx="797450" cy="568159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1226403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G Plastic ico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Helvetica"/>
                <a:cs typeface="Helvetica"/>
              </a:rPr>
              <a:t>Learned from the recyclers</a:t>
            </a:r>
            <a:r>
              <a:rPr lang="en-US" b="1" dirty="0" smtClean="0">
                <a:latin typeface="Helvetica"/>
                <a:cs typeface="Helvetica"/>
              </a:rPr>
              <a:t/>
            </a:r>
            <a:br>
              <a:rPr lang="en-US" b="1" dirty="0" smtClean="0">
                <a:latin typeface="Helvetica"/>
                <a:cs typeface="Helvetica"/>
              </a:rPr>
            </a:br>
            <a:r>
              <a:rPr lang="en-US" sz="2222" b="1" dirty="0" smtClean="0">
                <a:latin typeface="Helvetica"/>
                <a:cs typeface="Helvetica"/>
              </a:rPr>
              <a:t>Emails, Phone calls, Site visits, Trade Shows </a:t>
            </a:r>
            <a:endParaRPr lang="en-US" sz="2222" b="1" dirty="0">
              <a:latin typeface="Helvetica"/>
              <a:cs typeface="Helvetica"/>
            </a:endParaRPr>
          </a:p>
        </p:txBody>
      </p:sp>
      <p:pic>
        <p:nvPicPr>
          <p:cNvPr id="3" name="Picture 2" descr="IMG_183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158" y="2077598"/>
            <a:ext cx="1830705" cy="13716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5" name="Picture 4" descr="IMG_1828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853" y="2077598"/>
            <a:ext cx="1832610" cy="13716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6" name="Picture 5" descr="IMG_220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750" y="3824629"/>
            <a:ext cx="1828800" cy="13716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7" name="Picture 6" descr="Grinding machine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853" y="3824629"/>
            <a:ext cx="1828800" cy="13716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0" name="Picture 9" descr="IMG_144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3824629"/>
            <a:ext cx="1828800" cy="13716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4" name="Picture 13" descr="IMG_185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1358" y="2077598"/>
            <a:ext cx="1566874" cy="13716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cxnSp>
        <p:nvCxnSpPr>
          <p:cNvPr id="15" name="Straight Connector 14"/>
          <p:cNvCxnSpPr/>
          <p:nvPr/>
        </p:nvCxnSpPr>
        <p:spPr>
          <a:xfrm>
            <a:off x="0" y="141605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IMG_4549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998" y="3824629"/>
            <a:ext cx="1903120" cy="1371600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7" name="Picture 16" descr="AG Plastic icon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  <p:pic>
        <p:nvPicPr>
          <p:cNvPr id="4" name="Picture 3" descr="IMG_4560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053" y="2077598"/>
            <a:ext cx="1937717" cy="13716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285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From pot back to pot is happening in NC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4" name="Picture 3" descr="IMG_148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4267200"/>
            <a:ext cx="2438400" cy="1828800"/>
          </a:xfrm>
          <a:prstGeom prst="rect">
            <a:avLst/>
          </a:prstGeom>
        </p:spPr>
      </p:pic>
      <p:pic>
        <p:nvPicPr>
          <p:cNvPr id="5" name="Picture 4" descr="IMG_149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8400" y="4572000"/>
            <a:ext cx="2105025" cy="1828800"/>
          </a:xfrm>
          <a:prstGeom prst="rect">
            <a:avLst/>
          </a:prstGeom>
        </p:spPr>
      </p:pic>
      <p:pic>
        <p:nvPicPr>
          <p:cNvPr id="6" name="Picture 5" descr="IMG_149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752600"/>
            <a:ext cx="2438400" cy="1828800"/>
          </a:xfrm>
          <a:prstGeom prst="rect">
            <a:avLst/>
          </a:prstGeom>
        </p:spPr>
      </p:pic>
      <p:pic>
        <p:nvPicPr>
          <p:cNvPr id="9" name="Picture 8" descr="IMG_151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429125"/>
            <a:ext cx="2438400" cy="1828800"/>
          </a:xfrm>
          <a:prstGeom prst="rect">
            <a:avLst/>
          </a:prstGeom>
        </p:spPr>
      </p:pic>
      <p:pic>
        <p:nvPicPr>
          <p:cNvPr id="11" name="Picture 10" descr="IMG_1527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52600"/>
            <a:ext cx="2438400" cy="1828800"/>
          </a:xfrm>
          <a:prstGeom prst="rect">
            <a:avLst/>
          </a:prstGeom>
        </p:spPr>
      </p:pic>
      <p:pic>
        <p:nvPicPr>
          <p:cNvPr id="13" name="Picture 12" descr="IMG_1468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8400" y="1752600"/>
            <a:ext cx="1600200" cy="1828800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5308600" y="2413000"/>
            <a:ext cx="939800" cy="301625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>
            <a:off x="7391400" y="3603625"/>
            <a:ext cx="333375" cy="698500"/>
          </a:xfrm>
          <a:prstGeom prst="down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eft Arrow 19"/>
          <p:cNvSpPr/>
          <p:nvPr/>
        </p:nvSpPr>
        <p:spPr>
          <a:xfrm>
            <a:off x="5813425" y="5238750"/>
            <a:ext cx="434975" cy="365125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Left Arrow 20"/>
          <p:cNvSpPr/>
          <p:nvPr/>
        </p:nvSpPr>
        <p:spPr>
          <a:xfrm>
            <a:off x="2895600" y="5238750"/>
            <a:ext cx="812800" cy="365125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Up Arrow 21"/>
          <p:cNvSpPr/>
          <p:nvPr/>
        </p:nvSpPr>
        <p:spPr>
          <a:xfrm>
            <a:off x="1476375" y="3581400"/>
            <a:ext cx="396875" cy="768350"/>
          </a:xfrm>
          <a:prstGeom prst="up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2895600" y="2413000"/>
            <a:ext cx="812800" cy="301625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417638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G Plastic icon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Agricultural Plastics Recyclers in NC</a:t>
            </a:r>
            <a:endParaRPr lang="en-US" sz="3600" b="1" dirty="0"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089431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G Plastic 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720" y="5725736"/>
            <a:ext cx="914400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01" y="1790701"/>
            <a:ext cx="7759420" cy="29972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851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1230</Words>
  <Application>Microsoft Office PowerPoint</Application>
  <PresentationFormat>On-screen Show (4:3)</PresentationFormat>
  <Paragraphs>239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North Carolina agricultural plastics recycling program First Step: Work as a team </vt:lpstr>
      <vt:lpstr>Learn from growers &amp; recyclers to find a solution that works for both</vt:lpstr>
      <vt:lpstr>Learned about the growers needs Emails, Phone calls, Site visits, Trade Shows</vt:lpstr>
      <vt:lpstr>NC growers want to recycle more agricultural plastics</vt:lpstr>
      <vt:lpstr>Ag Plastics – annual consumption in NC www.nass.usda.gov</vt:lpstr>
      <vt:lpstr>Learned from the recyclers Emails, Phone calls, Site visits, Trade Shows </vt:lpstr>
      <vt:lpstr>From pot back to pot is happening in NC</vt:lpstr>
      <vt:lpstr>Agricultural Plastics Recyclers in NC</vt:lpstr>
      <vt:lpstr>Try to recycle the easy things first</vt:lpstr>
      <vt:lpstr>Overwintering film – success stories </vt:lpstr>
      <vt:lpstr>Clear out the build up over many years 25.5 tons of pots recycled, $1071 tipping fees saved</vt:lpstr>
      <vt:lpstr>Drip Tape ~1300 tons/year Black mulch film ~2800 tons/year</vt:lpstr>
      <vt:lpstr>Use the early success to obtain funding to set up consolidation sites and spread the word</vt:lpstr>
      <vt:lpstr>Funding: NC Tobacco Trust Fund Commission</vt:lpstr>
      <vt:lpstr>Consolidation sites for smaller acreage growers, the public, landscapers</vt:lpstr>
      <vt:lpstr>Nursery containers – Challenges </vt:lpstr>
      <vt:lpstr>One nursery acting as a consolidation site for their customers Sort, Stack &amp; Wrap  </vt:lpstr>
      <vt:lpstr>Consolidation sites needed for smaller acreage growers</vt:lpstr>
      <vt:lpstr>Johnston County Nursery Association - collection site at Panther Creek Nursery</vt:lpstr>
      <vt:lpstr>Piedmont-Triad Farmers Market, Colfax Consolidation site for pots from public, vendors, growers, landscapers</vt:lpstr>
      <vt:lpstr>County Solid Waste Facilities</vt:lpstr>
      <vt:lpstr>Make growers, landscapers, the public aware of the opportunities created to recycle age plastics </vt:lpstr>
      <vt:lpstr>PowerPoint Presentation</vt:lpstr>
      <vt:lpstr>Agricultural plastics recycling flyer</vt:lpstr>
      <vt:lpstr>Rack Card for Piedmont Triad Farmers Market Can be edited for other consolidation sites</vt:lpstr>
      <vt:lpstr>Now working on solutions for the harder to recycle agricultural plastics</vt:lpstr>
      <vt:lpstr>More challenging agricultural plastics</vt:lpstr>
      <vt:lpstr>Agricultural plastics recycled   May 2012 - now</vt:lpstr>
      <vt:lpstr>PowerPoint Presentation</vt:lpstr>
      <vt:lpstr>PowerPoint Presentation</vt:lpstr>
    </vt:vector>
  </TitlesOfParts>
  <Company>Splitters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Bev Fermor</dc:creator>
  <cp:lastModifiedBy>Dee Hanak</cp:lastModifiedBy>
  <cp:revision>114</cp:revision>
  <cp:lastPrinted>2015-08-10T16:34:17Z</cp:lastPrinted>
  <dcterms:created xsi:type="dcterms:W3CDTF">2014-03-27T10:53:16Z</dcterms:created>
  <dcterms:modified xsi:type="dcterms:W3CDTF">2016-01-15T18:28:06Z</dcterms:modified>
</cp:coreProperties>
</file>