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56" r:id="rId5"/>
    <p:sldId id="274" r:id="rId6"/>
    <p:sldId id="276" r:id="rId7"/>
    <p:sldId id="271" r:id="rId8"/>
    <p:sldId id="257" r:id="rId9"/>
    <p:sldId id="258" r:id="rId10"/>
    <p:sldId id="260" r:id="rId11"/>
    <p:sldId id="266" r:id="rId12"/>
    <p:sldId id="259" r:id="rId13"/>
    <p:sldId id="282" r:id="rId14"/>
    <p:sldId id="283" r:id="rId15"/>
    <p:sldId id="286" r:id="rId16"/>
    <p:sldId id="284" r:id="rId17"/>
    <p:sldId id="285" r:id="rId18"/>
    <p:sldId id="279" r:id="rId19"/>
    <p:sldId id="280" r:id="rId20"/>
    <p:sldId id="281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 Lowles" initials="DC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0" autoAdjust="0"/>
  </p:normalViewPr>
  <p:slideViewPr>
    <p:cSldViewPr>
      <p:cViewPr varScale="1">
        <p:scale>
          <a:sx n="75" d="100"/>
          <a:sy n="75" d="100"/>
        </p:scale>
        <p:origin x="108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01T13:06:55.67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1E320-BE85-4D50-B23D-3CAC4F919CBA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193A-9C4B-44E8-AE48-88A92465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193A-9C4B-44E8-AE48-88A9246592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6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193A-9C4B-44E8-AE48-88A9246592B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193A-9C4B-44E8-AE48-88A9246592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2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193A-9C4B-44E8-AE48-88A9246592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9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22E9A5-BE96-4427-BA7F-9DBDBAEC5956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0561D6-A956-438A-8F30-215FC5CF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8382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  <a:ea typeface="+mj-lt"/>
                <a:cs typeface="+mj-lt"/>
              </a:rPr>
            </a:br>
            <a:br>
              <a:rPr lang="en-US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NC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Agricultural Mulch Film Recycling Project</a:t>
            </a:r>
            <a:endParaRPr lang="en-US" sz="3600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267200"/>
            <a:ext cx="6858000" cy="685800"/>
          </a:xfrm>
        </p:spPr>
        <p:txBody>
          <a:bodyPr vert="horz" lIns="0" rIns="18288" anchor="t">
            <a:normAutofit/>
          </a:bodyPr>
          <a:lstStyle/>
          <a:p>
            <a:pPr algn="ctr"/>
            <a:r>
              <a:rPr lang="en-US" sz="2400" b="1" dirty="0">
                <a:latin typeface="+mj-lt"/>
                <a:cs typeface="Arial" pitchFamily="34" charset="0"/>
              </a:rPr>
              <a:t> Progress Report  May 2018 </a:t>
            </a:r>
          </a:p>
          <a:p>
            <a:endParaRPr lang="en-US" sz="2400" b="1" dirty="0"/>
          </a:p>
        </p:txBody>
      </p:sp>
      <p:pic>
        <p:nvPicPr>
          <p:cNvPr id="7" name="Picture 6" descr="Perez farm 2 6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391400" cy="2438399"/>
          </a:xfrm>
          <a:prstGeom prst="rect">
            <a:avLst/>
          </a:prstGeom>
        </p:spPr>
      </p:pic>
      <p:pic>
        <p:nvPicPr>
          <p:cNvPr id="5" name="Picture 4" descr="TT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485" y="5029200"/>
            <a:ext cx="1943100" cy="1000125"/>
          </a:xfrm>
          <a:prstGeom prst="rect">
            <a:avLst/>
          </a:prstGeom>
        </p:spPr>
      </p:pic>
      <p:pic>
        <p:nvPicPr>
          <p:cNvPr id="6" name="Picture 5" descr="WRP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1" y="5029200"/>
            <a:ext cx="2743200" cy="990600"/>
          </a:xfrm>
          <a:prstGeom prst="rect">
            <a:avLst/>
          </a:prstGeom>
        </p:spPr>
      </p:pic>
      <p:pic>
        <p:nvPicPr>
          <p:cNvPr id="8" name="Picture 7" descr="NC state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5029200"/>
            <a:ext cx="2362200" cy="96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E5BD-71D2-4EA5-B458-888996ECE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cs typeface="Calibri"/>
              </a:rPr>
              <a:t>Roll the 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1CDD6-9897-4D41-A0A3-2133ECB54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>
                <a:latin typeface="+mj-lt"/>
              </a:rPr>
              <a:t>Film is rolled into one large roll</a:t>
            </a:r>
          </a:p>
          <a:p>
            <a:r>
              <a:rPr lang="en-US" dirty="0">
                <a:latin typeface="+mj-lt"/>
              </a:rPr>
              <a:t>Much vegetation is trapped  within roll</a:t>
            </a:r>
          </a:p>
          <a:p>
            <a:endParaRPr lang="en-US" dirty="0"/>
          </a:p>
        </p:txBody>
      </p:sp>
      <p:pic>
        <p:nvPicPr>
          <p:cNvPr id="4" name="Picture 4" descr="A person standing next to a machine&#10;&#10;Description generated with high confidence">
            <a:extLst>
              <a:ext uri="{FF2B5EF4-FFF2-40B4-BE49-F238E27FC236}">
                <a16:creationId xmlns:a16="http://schemas.microsoft.com/office/drawing/2014/main" id="{FF0669A5-9E3F-4885-AE01-E3D8BDB86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97291"/>
            <a:ext cx="3715815" cy="31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48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139B-7974-441C-8DC7-3313D63C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cs typeface="Calibri"/>
              </a:rPr>
              <a:t>Methods of 2017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C6840-3D53-4C01-93F4-168051E0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 vert="horz" anchor="t">
            <a:normAutofit/>
          </a:bodyPr>
          <a:lstStyle/>
          <a:p>
            <a:r>
              <a:rPr lang="en-US" dirty="0">
                <a:latin typeface="+mj-lt"/>
              </a:rPr>
              <a:t>Using Industrial Engineering time study methods to measure:</a:t>
            </a:r>
          </a:p>
          <a:p>
            <a:pPr lvl="1" indent="-246380">
              <a:buClr>
                <a:schemeClr val="tx1"/>
              </a:buClr>
            </a:pPr>
            <a:r>
              <a:rPr lang="en-US" dirty="0">
                <a:latin typeface="+mj-lt"/>
              </a:rPr>
              <a:t>Field size and row length</a:t>
            </a:r>
          </a:p>
          <a:p>
            <a:pPr lvl="1" indent="-246380">
              <a:buClr>
                <a:schemeClr val="tx1"/>
              </a:buClr>
            </a:pPr>
            <a:r>
              <a:rPr lang="en-US" dirty="0">
                <a:latin typeface="+mj-lt"/>
              </a:rPr>
              <a:t>Time to complete retrieval operations</a:t>
            </a:r>
          </a:p>
          <a:p>
            <a:pPr lvl="1" indent="-246380">
              <a:buClr>
                <a:schemeClr val="tx1"/>
              </a:buClr>
            </a:pPr>
            <a:r>
              <a:rPr lang="en-US" dirty="0">
                <a:latin typeface="+mj-lt"/>
              </a:rPr>
              <a:t>Manhours and labor costs</a:t>
            </a:r>
          </a:p>
          <a:p>
            <a:pPr lvl="1" indent="-246380">
              <a:buClr>
                <a:schemeClr val="tx1"/>
              </a:buClr>
            </a:pPr>
            <a:r>
              <a:rPr lang="en-US" dirty="0">
                <a:latin typeface="+mj-lt"/>
              </a:rPr>
              <a:t>Depreciation cost of equipment</a:t>
            </a:r>
          </a:p>
          <a:p>
            <a:pPr lvl="1" indent="-246380">
              <a:buClr>
                <a:schemeClr val="tx1"/>
              </a:buClr>
            </a:pPr>
            <a:r>
              <a:rPr lang="en-US" dirty="0">
                <a:latin typeface="+mj-lt"/>
              </a:rPr>
              <a:t>Applied farm overhead and related costs</a:t>
            </a:r>
          </a:p>
          <a:p>
            <a:r>
              <a:rPr lang="en-US" sz="3200" b="1" dirty="0">
                <a:solidFill>
                  <a:srgbClr val="FFFF00"/>
                </a:solidFill>
                <a:latin typeface="Calibri"/>
                <a:cs typeface="Calibri"/>
              </a:rPr>
              <a:t>Developed cost/acre for each method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3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5BB6-5437-4F78-AA25-4C730872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rIns="0" bIns="0" anchor="b">
            <a:noAutofit/>
          </a:bodyPr>
          <a:lstStyle/>
          <a:p>
            <a:r>
              <a:rPr lang="en-US" sz="4000" b="1">
                <a:solidFill>
                  <a:srgbClr val="FFFF00"/>
                </a:solidFill>
                <a:cs typeface="Calibri"/>
              </a:rPr>
              <a:t>Comparison of Cost to Retrieve Mulch</a:t>
            </a:r>
            <a:endParaRPr lang="en-US" sz="4000" b="1">
              <a:solidFill>
                <a:srgbClr val="FFFF00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45A1315-4D05-48B7-A3AC-37C6A3178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186915"/>
              </p:ext>
            </p:extLst>
          </p:nvPr>
        </p:nvGraphicFramePr>
        <p:xfrm>
          <a:off x="457200" y="1935163"/>
          <a:ext cx="8229600" cy="431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50459993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1106898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61986516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7758435"/>
                    </a:ext>
                  </a:extLst>
                </a:gridCol>
              </a:tblGrid>
              <a:tr h="7187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>
                          <a:latin typeface="Calibri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Calibri"/>
                        </a:rPr>
                        <a:t>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Calibri"/>
                        </a:rPr>
                        <a:t>End of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Calibri"/>
                        </a:rPr>
                        <a:t>Slit/ Wind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755158"/>
                  </a:ext>
                </a:extLst>
              </a:tr>
              <a:tr h="7187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latin typeface="Calibri"/>
                        </a:rPr>
                        <a:t>Mowing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Not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$17.65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$14.93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408117"/>
                  </a:ext>
                </a:extLst>
              </a:tr>
              <a:tr h="7187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latin typeface="Calibri"/>
                        </a:rPr>
                        <a:t>Lifting film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endParaRPr lang="en-US" sz="2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$39.23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$43.97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075190"/>
                  </a:ext>
                </a:extLst>
              </a:tr>
              <a:tr h="7187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latin typeface="Calibri"/>
                        </a:rPr>
                        <a:t>Winding the film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endParaRPr lang="en-US" sz="2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$5.45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62749"/>
                  </a:ext>
                </a:extLst>
              </a:tr>
              <a:tr h="7187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latin typeface="Calibri"/>
                        </a:rPr>
                        <a:t>Retrieving drip tape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endParaRPr lang="en-US" sz="2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$14.53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$12.30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46407"/>
                  </a:ext>
                </a:extLst>
              </a:tr>
              <a:tr h="7187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latin typeface="Calibri"/>
                        </a:rPr>
                        <a:t>Total $/Acre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b="1" dirty="0">
                          <a:latin typeface="Calibri"/>
                        </a:rPr>
                        <a:t>$238.00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b="1" dirty="0">
                          <a:latin typeface="Calibri"/>
                        </a:rPr>
                        <a:t>$76.86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400" b="1" dirty="0">
                          <a:latin typeface="Calibri"/>
                        </a:rPr>
                        <a:t>$71.19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62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573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B73B-57D0-4B42-ACFF-57A283EA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cs typeface="Calibri"/>
              </a:rPr>
              <a:t>2017 Summary Results</a:t>
            </a:r>
            <a:r>
              <a:rPr lang="en-US" dirty="0">
                <a:solidFill>
                  <a:srgbClr val="EEECE1"/>
                </a:solidFill>
                <a:cs typeface="Calibri"/>
              </a:rPr>
              <a:t> 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78D80-A93B-4129-914A-0308200D0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209800"/>
            <a:ext cx="8229600" cy="4389120"/>
          </a:xfrm>
        </p:spPr>
        <p:txBody>
          <a:bodyPr vert="horz"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Crop must be mowed</a:t>
            </a:r>
          </a:p>
          <a:p>
            <a:pPr lvl="1" indent="-246380">
              <a:buClr>
                <a:schemeClr val="tx1"/>
              </a:buClr>
            </a:pPr>
            <a:r>
              <a:rPr lang="en-US" dirty="0">
                <a:latin typeface="+mj-lt"/>
              </a:rPr>
              <a:t>Wait several days after mowing (dry out)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Balers are not a good fit with NC farms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Crew size can be as low as two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+mj-lt"/>
              </a:rPr>
              <a:t>Roll the Row traps too much vegetation </a:t>
            </a:r>
          </a:p>
          <a:p>
            <a:endParaRPr lang="en-US" dirty="0">
              <a:solidFill>
                <a:srgbClr val="FFFFFF"/>
              </a:solidFill>
              <a:latin typeface="+mj-lt"/>
            </a:endParaRPr>
          </a:p>
          <a:p>
            <a:r>
              <a:rPr lang="en-US" sz="3600" dirty="0">
                <a:solidFill>
                  <a:srgbClr val="FFFF00"/>
                </a:solidFill>
                <a:latin typeface="+mj-lt"/>
              </a:rPr>
              <a:t>S</a:t>
            </a:r>
            <a:r>
              <a:rPr lang="en-US" sz="3200" b="1" dirty="0">
                <a:solidFill>
                  <a:srgbClr val="FFFF00"/>
                </a:solidFill>
                <a:latin typeface="+mj-lt"/>
              </a:rPr>
              <a:t>/W and End of Row result in similar cost savings, about $125.00+ / acre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3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DD38-3F99-44D9-964B-AFFA6E62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cs typeface="Calibri"/>
              </a:rPr>
              <a:t>Farm Disposal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F0224-BD47-4200-8F6C-72635968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133600"/>
            <a:ext cx="7467600" cy="4389120"/>
          </a:xfrm>
        </p:spPr>
        <p:txBody>
          <a:bodyPr vert="horz" anchor="t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1800" dirty="0">
                <a:latin typeface="+mj-lt"/>
              </a:rPr>
              <a:t>Assuming 5 tons = 20 acres of mulch, 40 mile trip to landfill / transfer center</a:t>
            </a:r>
          </a:p>
          <a:p>
            <a:pPr marL="2971800" lvl="6" indent="-228600">
              <a:spcBef>
                <a:spcPts val="1000"/>
              </a:spcBef>
            </a:pPr>
            <a:r>
              <a:rPr lang="en-US" dirty="0"/>
              <a:t>          </a:t>
            </a:r>
            <a:r>
              <a:rPr lang="en-US" sz="2400" dirty="0"/>
              <a:t>      </a:t>
            </a:r>
            <a:r>
              <a:rPr lang="en-US" sz="3200" dirty="0">
                <a:latin typeface="Calibri"/>
                <a:cs typeface="Calibri"/>
              </a:rPr>
              <a:t>Cost  </a:t>
            </a:r>
            <a:r>
              <a:rPr lang="en-US" sz="2400" dirty="0"/>
              <a:t>     </a:t>
            </a:r>
            <a:r>
              <a:rPr lang="en-US" dirty="0"/>
              <a:t>           </a:t>
            </a:r>
          </a:p>
          <a:p>
            <a:pPr marL="342900" indent="-342900">
              <a:spcBef>
                <a:spcPts val="1000"/>
              </a:spcBef>
            </a:pPr>
            <a:r>
              <a:rPr lang="en-US" sz="2800" dirty="0">
                <a:latin typeface="Calibri"/>
                <a:cs typeface="Calibri"/>
              </a:rPr>
              <a:t>Truck operating cost     $ 68.00</a:t>
            </a:r>
          </a:p>
          <a:p>
            <a:pPr marL="342900" indent="-342900">
              <a:spcBef>
                <a:spcPts val="1000"/>
              </a:spcBef>
            </a:pPr>
            <a:r>
              <a:rPr lang="en-US" sz="2800" dirty="0">
                <a:latin typeface="Calibri"/>
                <a:cs typeface="Calibri"/>
              </a:rPr>
              <a:t>Crew costs                     $120.00</a:t>
            </a:r>
          </a:p>
          <a:p>
            <a:pPr marL="342900" indent="-342900">
              <a:spcBef>
                <a:spcPts val="1000"/>
              </a:spcBef>
            </a:pPr>
            <a:r>
              <a:rPr lang="en-US" sz="2800" dirty="0">
                <a:latin typeface="Calibri"/>
                <a:cs typeface="Calibri"/>
              </a:rPr>
              <a:t>Tipping fees                   $300.00</a:t>
            </a:r>
          </a:p>
          <a:p>
            <a:pPr marL="342900" indent="-342900">
              <a:spcBef>
                <a:spcPts val="1000"/>
              </a:spcBef>
            </a:pPr>
            <a:r>
              <a:rPr lang="en-US" sz="2800" dirty="0">
                <a:latin typeface="Calibri"/>
                <a:cs typeface="Calibri"/>
              </a:rPr>
              <a:t>Total cost                    </a:t>
            </a:r>
            <a:r>
              <a:rPr lang="en-US" sz="2800" b="1" dirty="0">
                <a:latin typeface="Calibri"/>
                <a:cs typeface="Calibri"/>
              </a:rPr>
              <a:t>   $488.00  </a:t>
            </a: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</a:rPr>
              <a:t>  </a:t>
            </a:r>
          </a:p>
          <a:p>
            <a:pPr marL="742950" lvl="1" indent="-285750">
              <a:spcBef>
                <a:spcPts val="1000"/>
              </a:spcBef>
            </a:pPr>
            <a:r>
              <a:rPr lang="en-US" sz="3200" b="1" dirty="0">
                <a:solidFill>
                  <a:srgbClr val="FFFF00"/>
                </a:solidFill>
                <a:latin typeface="Calibri"/>
                <a:cs typeface="Calibri"/>
              </a:rPr>
              <a:t>Cost $/ acre                 $24.40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58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Unanswered Questions?</a:t>
            </a:r>
            <a:endParaRPr lang="en-US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+mj-lt"/>
                <a:cs typeface="Arial" pitchFamily="34" charset="0"/>
              </a:rPr>
              <a:t>What/who should be the intermediary from farm to </a:t>
            </a:r>
            <a:r>
              <a:rPr lang="en-US" sz="3200" dirty="0" err="1">
                <a:solidFill>
                  <a:srgbClr val="FFFFFF"/>
                </a:solidFill>
                <a:latin typeface="+mj-lt"/>
                <a:cs typeface="Arial" pitchFamily="34" charset="0"/>
              </a:rPr>
              <a:t>Reprocessor</a:t>
            </a:r>
            <a:r>
              <a:rPr lang="en-US" sz="3200" dirty="0">
                <a:solidFill>
                  <a:srgbClr val="FFFFFF"/>
                </a:solidFill>
                <a:latin typeface="+mj-lt"/>
                <a:cs typeface="Arial" pitchFamily="34" charset="0"/>
              </a:rPr>
              <a:t>?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FFFF00"/>
                </a:solidFill>
                <a:latin typeface="Calibri"/>
                <a:cs typeface="Calibri"/>
              </a:rPr>
              <a:t>Is this a business opportunity?</a:t>
            </a:r>
          </a:p>
          <a:p>
            <a:pPr marL="393700" lvl="1" indent="0">
              <a:lnSpc>
                <a:spcPct val="150000"/>
              </a:lnSpc>
              <a:buNone/>
            </a:pPr>
            <a:endParaRPr lang="en-US" sz="3000" dirty="0">
              <a:latin typeface="Calibri"/>
              <a:cs typeface="Calibri"/>
            </a:endParaRPr>
          </a:p>
          <a:p>
            <a:pPr lvl="1" indent="-246380">
              <a:lnSpc>
                <a:spcPct val="150000"/>
              </a:lnSpc>
            </a:pPr>
            <a:endParaRPr lang="en-US" dirty="0">
              <a:latin typeface="Arial"/>
              <a:cs typeface="Arial"/>
            </a:endParaRPr>
          </a:p>
          <a:p>
            <a:pPr>
              <a:buNone/>
            </a:pPr>
            <a:endParaRPr lang="en-US" dirty="0"/>
          </a:p>
          <a:p>
            <a:pPr lvl="1" indent="-24638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2605-DEB2-4D39-B99F-89A534D6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2018 Field Trial Plans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9B8E-5739-44CA-8D91-AB7D8F15C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2133600"/>
            <a:ext cx="7391400" cy="4389120"/>
          </a:xfrm>
        </p:spPr>
        <p:txBody>
          <a:bodyPr vert="horz" anchor="t"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j-lt"/>
                <a:cs typeface="Calibri"/>
              </a:rPr>
              <a:t>Buy retrieval equipment for test fleet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  <a:p>
            <a:r>
              <a:rPr lang="en-US" sz="3200" dirty="0">
                <a:solidFill>
                  <a:srgbClr val="FFFF00"/>
                </a:solidFill>
                <a:latin typeface="+mj-lt"/>
                <a:cs typeface="Calibri"/>
              </a:rPr>
              <a:t>Make improvements to equipment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  <a:p>
            <a:r>
              <a:rPr lang="en-US" sz="3200" dirty="0">
                <a:solidFill>
                  <a:srgbClr val="FFFF00"/>
                </a:solidFill>
                <a:latin typeface="+mj-lt"/>
                <a:cs typeface="Calibri"/>
              </a:rPr>
              <a:t>Create "Best Management Bulletins"   </a:t>
            </a:r>
          </a:p>
          <a:p>
            <a:pPr lvl="1" indent="-246380">
              <a:buClr>
                <a:schemeClr val="tx1"/>
              </a:buClr>
            </a:pPr>
            <a:r>
              <a:rPr lang="en-US" sz="3000" dirty="0">
                <a:solidFill>
                  <a:srgbClr val="FFFF00"/>
                </a:solidFill>
                <a:latin typeface="+mj-lt"/>
                <a:cs typeface="Calibri"/>
              </a:rPr>
              <a:t> </a:t>
            </a:r>
            <a:r>
              <a:rPr lang="en-US" sz="2200" dirty="0">
                <a:solidFill>
                  <a:srgbClr val="FFFF00"/>
                </a:solidFill>
                <a:latin typeface="+mj-lt"/>
                <a:cs typeface="Calibri"/>
              </a:rPr>
              <a:t>NC Ag Extension Service</a:t>
            </a:r>
            <a:endParaRPr lang="en-US" dirty="0">
              <a:solidFill>
                <a:srgbClr val="FFFF00"/>
              </a:solidFill>
              <a:latin typeface="+mj-lt"/>
              <a:cs typeface="Calibri"/>
            </a:endParaRPr>
          </a:p>
          <a:p>
            <a:r>
              <a:rPr lang="en-US" sz="3200" dirty="0">
                <a:solidFill>
                  <a:srgbClr val="FFFF00"/>
                </a:solidFill>
                <a:latin typeface="+mj-lt"/>
                <a:cs typeface="Calibri"/>
              </a:rPr>
              <a:t>Trial on other crops and farms</a:t>
            </a:r>
          </a:p>
          <a:p>
            <a:r>
              <a:rPr lang="en-US" sz="3200" dirty="0">
                <a:solidFill>
                  <a:srgbClr val="FFFF00"/>
                </a:solidFill>
                <a:latin typeface="+mj-lt"/>
                <a:cs typeface="Calibri"/>
              </a:rPr>
              <a:t>Promote at farm conference &amp; venues</a:t>
            </a:r>
          </a:p>
        </p:txBody>
      </p:sp>
    </p:spTree>
    <p:extLst>
      <p:ext uri="{BB962C8B-B14F-4D97-AF65-F5344CB8AC3E}">
        <p14:creationId xmlns:p14="http://schemas.microsoft.com/office/powerpoint/2010/main" val="4056220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4ED1-D078-4424-91D2-40A5D2A6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Our Partners on the Farm</a:t>
            </a:r>
            <a:endParaRPr lang="en-US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3B06B-68BE-4BA9-816A-C53F47D2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351701"/>
            <a:ext cx="5943600" cy="4389120"/>
          </a:xfrm>
        </p:spPr>
        <p:txBody>
          <a:bodyPr vert="horz" anchor="t">
            <a:normAutofit/>
          </a:bodyPr>
          <a:lstStyle/>
          <a:p>
            <a:r>
              <a:rPr lang="en-US" sz="2800" b="1" dirty="0">
                <a:latin typeface="+mj-lt"/>
              </a:rPr>
              <a:t>Andros Engineering</a:t>
            </a:r>
          </a:p>
          <a:p>
            <a:r>
              <a:rPr lang="en-US" sz="2800" b="1" dirty="0" err="1">
                <a:latin typeface="+mj-lt"/>
              </a:rPr>
              <a:t>Kennco</a:t>
            </a:r>
            <a:r>
              <a:rPr lang="en-US" sz="2800" b="1" dirty="0">
                <a:latin typeface="+mj-lt"/>
              </a:rPr>
              <a:t> Manufacturing, Inc.</a:t>
            </a:r>
          </a:p>
          <a:p>
            <a:pPr marL="0"/>
            <a:r>
              <a:rPr lang="en-US" sz="2800" b="1" i="1" dirty="0" err="1">
                <a:latin typeface="+mj-lt"/>
              </a:rPr>
              <a:t>CropCare</a:t>
            </a:r>
            <a:r>
              <a:rPr lang="en-US" sz="2800" b="1" i="1" dirty="0">
                <a:latin typeface="+mj-lt"/>
              </a:rPr>
              <a:t> Equipment</a:t>
            </a:r>
          </a:p>
          <a:p>
            <a:pPr marL="0"/>
            <a:r>
              <a:rPr lang="en-US" sz="2800" b="1" i="1" dirty="0">
                <a:solidFill>
                  <a:srgbClr val="FFFF00"/>
                </a:solidFill>
                <a:latin typeface="+mj-lt"/>
              </a:rPr>
              <a:t>North River Farms</a:t>
            </a:r>
          </a:p>
          <a:p>
            <a:pPr marL="0"/>
            <a:r>
              <a:rPr lang="en-US" sz="2800" b="1" i="1" dirty="0">
                <a:solidFill>
                  <a:srgbClr val="FFFF00"/>
                </a:solidFill>
                <a:latin typeface="+mj-lt"/>
              </a:rPr>
              <a:t>Flavor</a:t>
            </a:r>
            <a:r>
              <a:rPr lang="en-US" sz="4400" b="1" i="1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US" sz="2800" b="1" i="1" dirty="0">
                <a:solidFill>
                  <a:srgbClr val="FFFF00"/>
                </a:solidFill>
                <a:latin typeface="+mj-lt"/>
              </a:rPr>
              <a:t>st Growers</a:t>
            </a:r>
          </a:p>
          <a:p>
            <a:pPr marL="0"/>
            <a:r>
              <a:rPr lang="en-US" sz="2800" b="1" i="1" dirty="0">
                <a:solidFill>
                  <a:srgbClr val="FFFF00"/>
                </a:solidFill>
                <a:latin typeface="+mj-lt"/>
              </a:rPr>
              <a:t>Sierra Nevada Brewing Co</a:t>
            </a:r>
          </a:p>
          <a:p>
            <a:pPr marL="0"/>
            <a:endParaRPr lang="en-US" sz="2800" dirty="0">
              <a:latin typeface="+mj-lt"/>
            </a:endParaRPr>
          </a:p>
          <a:p>
            <a:pPr marL="0"/>
            <a:endParaRPr lang="en-US" sz="32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4680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6531-BB69-4440-9B76-91089E65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cs typeface="Calibri"/>
              </a:rPr>
              <a:t>More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1DF10-E69B-48DB-8656-962802AE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endParaRPr lang="en-US" dirty="0"/>
          </a:p>
          <a:p>
            <a:r>
              <a:rPr lang="en-US" dirty="0">
                <a:latin typeface="+mj-lt"/>
              </a:rPr>
              <a:t>Contact Waste Reduction Partners: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dlowles@wrpnc.org</a:t>
            </a:r>
          </a:p>
          <a:p>
            <a:pPr algn="ctr"/>
            <a:endParaRPr lang="en-US" dirty="0"/>
          </a:p>
          <a:p>
            <a:r>
              <a:rPr lang="en-US" dirty="0">
                <a:latin typeface="+mj-lt"/>
              </a:rPr>
              <a:t>Check us out at: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www.wastereductionpartners.org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21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 Obstacles to Recycling Ag Mulch Films</a:t>
            </a:r>
            <a:r>
              <a:rPr lang="en-US" sz="3600" b="1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endParaRPr lang="en-US" dirty="0">
              <a:latin typeface="+mj-lt"/>
              <a:cs typeface="Calibri"/>
            </a:endParaRPr>
          </a:p>
          <a:p>
            <a:r>
              <a:rPr lang="en-US" dirty="0">
                <a:latin typeface="+mj-lt"/>
                <a:cs typeface="Arial" pitchFamily="34" charset="0"/>
              </a:rPr>
              <a:t>Film is dirty with plant material / soil</a:t>
            </a:r>
          </a:p>
          <a:p>
            <a:r>
              <a:rPr lang="en-US" dirty="0">
                <a:latin typeface="+mj-lt"/>
                <a:cs typeface="Arial" pitchFamily="34" charset="0"/>
              </a:rPr>
              <a:t>Insufficient quantities from one source</a:t>
            </a:r>
          </a:p>
          <a:p>
            <a:r>
              <a:rPr lang="en-US" dirty="0">
                <a:latin typeface="+mj-lt"/>
                <a:cs typeface="Arial" pitchFamily="34" charset="0"/>
              </a:rPr>
              <a:t>No connection between farm and reprocessor</a:t>
            </a:r>
          </a:p>
          <a:p>
            <a:r>
              <a:rPr lang="en-US" dirty="0">
                <a:latin typeface="+mj-lt"/>
                <a:cs typeface="Arial" pitchFamily="34" charset="0"/>
              </a:rPr>
              <a:t>Farmer and reprocessors speak different languages</a:t>
            </a: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Farmers said  </a:t>
            </a:r>
            <a:r>
              <a:rPr lang="en-US" sz="2400" kern="1200" dirty="0">
                <a:solidFill>
                  <a:srgbClr val="FFFF00"/>
                </a:solidFill>
                <a:latin typeface="+mj-lt"/>
                <a:cs typeface="Arial" pitchFamily="34" charset="0"/>
              </a:rPr>
              <a:t>“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Arial" pitchFamily="34" charset="0"/>
              </a:rPr>
              <a:t>I would like to recycle, but</a:t>
            </a:r>
            <a:r>
              <a:rPr lang="en-US" sz="3200" dirty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Arial" pitchFamily="34" charset="0"/>
              </a:rPr>
              <a:t>It</a:t>
            </a:r>
            <a:r>
              <a:rPr lang="en-US" sz="2400" kern="1200" dirty="0">
                <a:solidFill>
                  <a:srgbClr val="FFFF00"/>
                </a:solidFill>
                <a:latin typeface="+mj-lt"/>
                <a:cs typeface="Arial" pitchFamily="34" charset="0"/>
              </a:rPr>
              <a:t> is simpler to pay landfill / transfer station charges”</a:t>
            </a:r>
            <a:endParaRPr lang="en-US" sz="3200" dirty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Overall Project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  <a:cs typeface="Arial" pitchFamily="34" charset="0"/>
              </a:rPr>
              <a:t>To reduce cost for the farmers   </a:t>
            </a:r>
          </a:p>
          <a:p>
            <a:pPr marL="280670" indent="-280670">
              <a:lnSpc>
                <a:spcPct val="150000"/>
              </a:lnSpc>
              <a:tabLst>
                <a:tab pos="280988" algn="l"/>
              </a:tabLst>
            </a:pPr>
            <a:r>
              <a:rPr lang="en-US" dirty="0">
                <a:latin typeface="+mj-lt"/>
                <a:cs typeface="Arial" pitchFamily="34" charset="0"/>
              </a:rPr>
              <a:t>To achieve an acceptable level of film cleanliness</a:t>
            </a:r>
            <a:endParaRPr lang="en-US" dirty="0">
              <a:latin typeface="+mj-lt"/>
              <a:cs typeface="Calibri"/>
            </a:endParaRPr>
          </a:p>
          <a:p>
            <a:pPr>
              <a:lnSpc>
                <a:spcPct val="150000"/>
              </a:lnSpc>
              <a:defRPr/>
            </a:pPr>
            <a:r>
              <a:rPr lang="en-US" kern="1200" dirty="0">
                <a:solidFill>
                  <a:schemeClr val="tx1"/>
                </a:solidFill>
                <a:latin typeface="+mj-lt"/>
                <a:cs typeface="Arial" pitchFamily="34" charset="0"/>
              </a:rPr>
              <a:t>To facilitate a connection between farmer and    reprocessor (Permanent middle man?)</a:t>
            </a:r>
          </a:p>
          <a:p>
            <a:pPr>
              <a:lnSpc>
                <a:spcPct val="150000"/>
              </a:lnSpc>
              <a:defRPr/>
            </a:pPr>
            <a:r>
              <a:rPr lang="en-US" sz="3600" dirty="0">
                <a:solidFill>
                  <a:srgbClr val="FFFF00"/>
                </a:solidFill>
                <a:latin typeface="+mj-lt"/>
                <a:cs typeface="Arial" pitchFamily="34" charset="0"/>
              </a:rPr>
              <a:t>To make recycling the preferred method</a:t>
            </a:r>
            <a:endParaRPr lang="en-US" sz="3600" dirty="0">
              <a:solidFill>
                <a:srgbClr val="FFFF00"/>
              </a:solidFill>
              <a:latin typeface="+mj-lt"/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Goals of the Project on the Farm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 vert="horz" anchor="t">
            <a:normAutofit/>
          </a:bodyPr>
          <a:lstStyle/>
          <a:p>
            <a:pPr lvl="1" indent="-246380">
              <a:lnSpc>
                <a:spcPct val="150000"/>
              </a:lnSpc>
              <a:buClr>
                <a:schemeClr val="tx1"/>
              </a:buClr>
            </a:pPr>
            <a:r>
              <a:rPr lang="en-US" sz="2800" dirty="0">
                <a:latin typeface="+mj-lt"/>
                <a:cs typeface="Arial" pitchFamily="34" charset="0"/>
              </a:rPr>
              <a:t>To require less manpower  (reduce costs)</a:t>
            </a:r>
            <a:endParaRPr lang="en-US" sz="2800" dirty="0">
              <a:latin typeface="+mj-lt"/>
              <a:cs typeface="Calibri"/>
            </a:endParaRPr>
          </a:p>
          <a:p>
            <a:pPr lvl="1" indent="-246380">
              <a:lnSpc>
                <a:spcPct val="150000"/>
              </a:lnSpc>
              <a:buClr>
                <a:schemeClr val="tx1"/>
              </a:buClr>
            </a:pPr>
            <a:r>
              <a:rPr lang="en-US" sz="2800" dirty="0">
                <a:latin typeface="+mj-lt"/>
                <a:cs typeface="Arial" pitchFamily="34" charset="0"/>
              </a:rPr>
              <a:t>To remove as much dirt as possible</a:t>
            </a:r>
            <a:endParaRPr lang="en-US" sz="2800" dirty="0">
              <a:latin typeface="+mj-lt"/>
              <a:cs typeface="Calibri"/>
            </a:endParaRPr>
          </a:p>
          <a:p>
            <a:pPr lvl="1" indent="-246380">
              <a:lnSpc>
                <a:spcPct val="150000"/>
              </a:lnSpc>
              <a:buClr>
                <a:schemeClr val="tx1"/>
              </a:buClr>
            </a:pPr>
            <a:r>
              <a:rPr lang="en-US" sz="2800" dirty="0">
                <a:latin typeface="+mj-lt"/>
                <a:cs typeface="Arial" pitchFamily="34" charset="0"/>
              </a:rPr>
              <a:t>To achieve a tighter, more manageable bundle </a:t>
            </a:r>
            <a:endParaRPr lang="en-US" sz="2800" dirty="0">
              <a:latin typeface="+mj-lt"/>
              <a:cs typeface="Calibri"/>
            </a:endParaRPr>
          </a:p>
          <a:p>
            <a:pPr lvl="1" indent="-246380">
              <a:lnSpc>
                <a:spcPct val="150000"/>
              </a:lnSpc>
              <a:buClr>
                <a:schemeClr val="tx1"/>
              </a:buClr>
            </a:pPr>
            <a:r>
              <a:rPr lang="en-US" sz="2800" dirty="0">
                <a:latin typeface="+mj-lt"/>
                <a:cs typeface="Arial" pitchFamily="34" charset="0"/>
              </a:rPr>
              <a:t>To achieve a reasonable ROI for the farmer</a:t>
            </a:r>
            <a:endParaRPr lang="en-US" sz="2800" dirty="0">
              <a:latin typeface="+mj-lt"/>
              <a:cs typeface="Calibri"/>
            </a:endParaRPr>
          </a:p>
          <a:p>
            <a:pPr lvl="1" indent="-246380">
              <a:lnSpc>
                <a:spcPct val="150000"/>
              </a:lnSpc>
              <a:buClr>
                <a:schemeClr val="tx1"/>
              </a:buClr>
            </a:pPr>
            <a:r>
              <a:rPr lang="en-US" sz="2800" dirty="0">
                <a:latin typeface="+mj-lt"/>
                <a:cs typeface="Calibri"/>
              </a:rPr>
              <a:t>Develop a set standard procedures</a:t>
            </a:r>
          </a:p>
          <a:p>
            <a:pPr lvl="1" indent="-246380">
              <a:lnSpc>
                <a:spcPct val="150000"/>
              </a:lnSpc>
              <a:buClr>
                <a:schemeClr val="tx1"/>
              </a:buClr>
            </a:pPr>
            <a:endParaRPr lang="en-US" dirty="0">
              <a:latin typeface="+mj-lt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Farm Mulch/Tape Retrieval</a:t>
            </a:r>
            <a:r>
              <a:rPr lang="en-US" sz="4000" b="1" baseline="0" dirty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b="1" baseline="0" dirty="0">
                <a:solidFill>
                  <a:srgbClr val="FFFF00"/>
                </a:solidFill>
              </a:rPr>
              <a:t>ethods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2057400"/>
            <a:ext cx="8686800" cy="4373563"/>
          </a:xfrm>
        </p:spPr>
        <p:txBody>
          <a:bodyPr vert="horz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>
                <a:latin typeface="Arial" pitchFamily="34" charset="0"/>
                <a:cs typeface="Arial" pitchFamily="34" charset="0"/>
              </a:rPr>
              <a:t>WRP Ag Mulch Team  has identified four basic retrieval methods: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lvl="1" indent="-246380">
              <a:lnSpc>
                <a:spcPct val="160000"/>
              </a:lnSpc>
              <a:buClr>
                <a:schemeClr val="tx1"/>
              </a:buClr>
              <a:buSzPct val="95000"/>
            </a:pPr>
            <a:r>
              <a:rPr lang="en-US" sz="2800" b="1" dirty="0">
                <a:latin typeface="+mj-lt"/>
                <a:cs typeface="Arial" pitchFamily="34" charset="0"/>
              </a:rPr>
              <a:t>Manual methods   (Armstrong technique)</a:t>
            </a:r>
            <a:endParaRPr lang="en-US" sz="2800" b="1" dirty="0">
              <a:latin typeface="+mj-lt"/>
              <a:cs typeface="Calibri"/>
            </a:endParaRPr>
          </a:p>
          <a:p>
            <a:pPr lvl="1" indent="-246380">
              <a:lnSpc>
                <a:spcPct val="160000"/>
              </a:lnSpc>
              <a:buClr>
                <a:schemeClr val="tx1"/>
              </a:buClr>
              <a:buSzPct val="95000"/>
            </a:pPr>
            <a:r>
              <a:rPr lang="en-US" sz="2800" b="1" dirty="0">
                <a:latin typeface="+mj-lt"/>
                <a:cs typeface="Calibri"/>
              </a:rPr>
              <a:t>Slit and Wind S/W (Machine travels row, winds from side of the plants)</a:t>
            </a:r>
          </a:p>
          <a:p>
            <a:pPr lvl="1" indent="-246380">
              <a:lnSpc>
                <a:spcPct val="160000"/>
              </a:lnSpc>
              <a:buClr>
                <a:schemeClr val="tx1"/>
              </a:buClr>
              <a:buSzPct val="95000"/>
            </a:pPr>
            <a:r>
              <a:rPr lang="en-US" sz="2800" b="1" dirty="0">
                <a:latin typeface="+mj-lt"/>
                <a:cs typeface="Arial" pitchFamily="34" charset="0"/>
              </a:rPr>
              <a:t>Roll the Row   RTR  (Machine travels along the row)</a:t>
            </a:r>
            <a:endParaRPr lang="en-US" sz="2800" b="1" dirty="0">
              <a:latin typeface="+mj-lt"/>
              <a:cs typeface="Calibri"/>
            </a:endParaRPr>
          </a:p>
          <a:p>
            <a:pPr lvl="1" indent="-246380">
              <a:lnSpc>
                <a:spcPct val="160000"/>
              </a:lnSpc>
              <a:buClr>
                <a:schemeClr val="tx1"/>
              </a:buClr>
              <a:buSzPct val="95000"/>
            </a:pPr>
            <a:r>
              <a:rPr lang="en-US" sz="2800" b="1" dirty="0">
                <a:latin typeface="+mj-lt"/>
                <a:cs typeface="Arial" pitchFamily="34" charset="0"/>
              </a:rPr>
              <a:t>End of the Row  EOR    (Wind-up machine pulls the film to the end or middle of the row)</a:t>
            </a:r>
            <a:endParaRPr lang="en-US" sz="2800" b="1" dirty="0">
              <a:latin typeface="+mj-lt"/>
              <a:cs typeface="Calibri"/>
            </a:endParaRPr>
          </a:p>
          <a:p>
            <a:pPr lvl="1" indent="-24638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 indent="-246380">
              <a:buClr>
                <a:schemeClr val="tx1"/>
              </a:buClr>
              <a:buSzPct val="95000"/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 In all methods, tape and film should be collected separately</a:t>
            </a:r>
            <a:endParaRPr lang="en-US" sz="3200" b="1" dirty="0">
              <a:solidFill>
                <a:srgbClr val="FFFF00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914400"/>
            <a:ext cx="83058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Removal of Vegetation, </a:t>
            </a:r>
            <a:r>
              <a:rPr lang="en-US" sz="3600" b="1" dirty="0">
                <a:solidFill>
                  <a:srgbClr val="FFFF00"/>
                </a:solidFill>
              </a:rPr>
              <a:t>All Methods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07023" y="1928018"/>
            <a:ext cx="8229600" cy="4373563"/>
          </a:xfrm>
        </p:spPr>
        <p:txBody>
          <a:bodyPr vert="horz" anchor="t">
            <a:normAutofit/>
          </a:bodyPr>
          <a:lstStyle/>
          <a:p>
            <a:r>
              <a:rPr lang="en-US" sz="2400" dirty="0">
                <a:latin typeface="+mj-lt"/>
                <a:cs typeface="Arial" pitchFamily="34" charset="0"/>
              </a:rPr>
              <a:t>Use a flail mower or bed mower with roller  </a:t>
            </a:r>
            <a:endParaRPr lang="en-US" dirty="0"/>
          </a:p>
          <a:p>
            <a:pPr lvl="1" indent="-246380">
              <a:buClr>
                <a:schemeClr val="tx1"/>
              </a:buClr>
            </a:pPr>
            <a:r>
              <a:rPr lang="en-US" dirty="0">
                <a:latin typeface="+mj-lt"/>
                <a:cs typeface="Arial" pitchFamily="34" charset="0"/>
              </a:rPr>
              <a:t>C</a:t>
            </a:r>
            <a:r>
              <a:rPr lang="en-US" sz="2400" dirty="0">
                <a:latin typeface="+mj-lt"/>
                <a:cs typeface="Arial" pitchFamily="34" charset="0"/>
              </a:rPr>
              <a:t>leaner removal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sz="2400" dirty="0">
                <a:latin typeface="+mj-lt"/>
                <a:cs typeface="Arial" pitchFamily="34" charset="0"/>
              </a:rPr>
              <a:t>of vegetation</a:t>
            </a:r>
            <a:endParaRPr lang="en-US" sz="2400" dirty="0">
              <a:latin typeface="+mj-lt"/>
              <a:cs typeface="Calibri"/>
            </a:endParaRPr>
          </a:p>
          <a:p>
            <a:pPr lvl="1" indent="-246380">
              <a:buClr>
                <a:schemeClr val="tx1"/>
              </a:buClr>
            </a:pPr>
            <a:r>
              <a:rPr lang="en-US" dirty="0">
                <a:latin typeface="+mj-lt"/>
                <a:cs typeface="Arial" pitchFamily="34" charset="0"/>
              </a:rPr>
              <a:t>Small</a:t>
            </a:r>
            <a:r>
              <a:rPr lang="en-US" sz="2400" dirty="0">
                <a:latin typeface="+mj-lt"/>
                <a:cs typeface="Arial" pitchFamily="34" charset="0"/>
              </a:rPr>
              <a:t> debris pieces</a:t>
            </a:r>
            <a:endParaRPr lang="en-US" sz="2400" dirty="0">
              <a:latin typeface="+mj-lt"/>
              <a:cs typeface="Calibri"/>
            </a:endParaRPr>
          </a:p>
          <a:p>
            <a:pPr lvl="1" indent="-246380">
              <a:buClr>
                <a:schemeClr val="tx1"/>
              </a:buClr>
            </a:pPr>
            <a:r>
              <a:rPr lang="en-US" dirty="0">
                <a:latin typeface="+mj-lt"/>
                <a:cs typeface="Calibri"/>
              </a:rPr>
              <a:t>Must be properly adjusted</a:t>
            </a:r>
            <a:endParaRPr lang="en-US" sz="2400" dirty="0">
              <a:latin typeface="+mj-lt"/>
              <a:cs typeface="Calibri"/>
            </a:endParaRPr>
          </a:p>
          <a:p>
            <a:pPr lvl="1" indent="-246380">
              <a:buClr>
                <a:schemeClr val="tx1"/>
              </a:buClr>
            </a:pPr>
            <a:r>
              <a:rPr lang="en-US" sz="2400" dirty="0">
                <a:latin typeface="+mj-lt"/>
                <a:cs typeface="Arial" pitchFamily="34" charset="0"/>
              </a:rPr>
              <a:t>Roller positions blades</a:t>
            </a:r>
            <a:endParaRPr lang="en-US" sz="2400" dirty="0">
              <a:latin typeface="+mj-lt"/>
              <a:cs typeface="Calibri"/>
            </a:endParaRPr>
          </a:p>
          <a:p>
            <a:pPr lvl="1" indent="-246380"/>
            <a:endParaRPr lang="en-US" dirty="0">
              <a:latin typeface="+mj-lt"/>
              <a:cs typeface="Calibri"/>
            </a:endParaRPr>
          </a:p>
          <a:p>
            <a:pPr lvl="1" indent="-246380"/>
            <a:endParaRPr lang="en-US" dirty="0">
              <a:latin typeface="+mj-lt"/>
              <a:cs typeface="Calibri"/>
            </a:endParaRPr>
          </a:p>
          <a:p>
            <a:r>
              <a:rPr lang="en-US" dirty="0">
                <a:latin typeface="+mj-lt"/>
                <a:cs typeface="Calibri"/>
              </a:rPr>
              <a:t>Farmers typically use a “</a:t>
            </a:r>
            <a:r>
              <a:rPr lang="en-US" dirty="0" err="1">
                <a:latin typeface="+mj-lt"/>
                <a:cs typeface="Calibri"/>
              </a:rPr>
              <a:t>Bushog</a:t>
            </a:r>
            <a:r>
              <a:rPr lang="en-US" dirty="0">
                <a:latin typeface="+mj-lt"/>
                <a:cs typeface="Calibri"/>
              </a:rPr>
              <a:t>” to chop the crop</a:t>
            </a:r>
          </a:p>
          <a:p>
            <a:pPr marL="736600" lvl="1" indent="-342900">
              <a:buClr>
                <a:schemeClr val="tx1"/>
              </a:buClr>
            </a:pPr>
            <a:r>
              <a:rPr lang="en-US" dirty="0">
                <a:latin typeface="+mj-lt"/>
                <a:cs typeface="Calibri"/>
              </a:rPr>
              <a:t>Hard to control,  may chop the film</a:t>
            </a:r>
            <a:endParaRPr lang="en-US" dirty="0"/>
          </a:p>
          <a:p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 descr="Flail mower with rol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9324" y="2739326"/>
            <a:ext cx="38862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Mulch Retrieving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33400" y="1676400"/>
            <a:ext cx="8229600" cy="4525963"/>
          </a:xfrm>
        </p:spPr>
        <p:txBody>
          <a:bodyPr vert="horz" anchor="t"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  <a:cs typeface="Arial" pitchFamily="34" charset="0"/>
              </a:rPr>
              <a:t>Armstrong Method</a:t>
            </a:r>
          </a:p>
          <a:p>
            <a:pPr lvl="1" indent="-246380">
              <a:buClr>
                <a:schemeClr val="tx1"/>
              </a:buClr>
            </a:pPr>
            <a:r>
              <a:rPr lang="en-US" sz="2000" dirty="0">
                <a:latin typeface="+mj-lt"/>
                <a:cs typeface="Arial" pitchFamily="34" charset="0"/>
              </a:rPr>
              <a:t>Many farm hands who tear film from ground </a:t>
            </a:r>
            <a:endParaRPr lang="en-US" sz="2000">
              <a:latin typeface="+mj-lt"/>
              <a:cs typeface="Calibri"/>
            </a:endParaRPr>
          </a:p>
          <a:p>
            <a:pPr lvl="1" indent="-246380">
              <a:buClr>
                <a:schemeClr val="tx1"/>
              </a:buClr>
            </a:pPr>
            <a:r>
              <a:rPr lang="en-US" sz="2000" dirty="0">
                <a:latin typeface="+mj-lt"/>
                <a:cs typeface="Arial" pitchFamily="34" charset="0"/>
              </a:rPr>
              <a:t> Gather by hand</a:t>
            </a:r>
            <a:endParaRPr lang="en-US" sz="2000">
              <a:latin typeface="+mj-lt"/>
              <a:cs typeface="Calibri"/>
            </a:endParaRPr>
          </a:p>
          <a:p>
            <a:pPr lvl="1" indent="-246380">
              <a:buClr>
                <a:schemeClr val="tx1"/>
              </a:buClr>
            </a:pPr>
            <a:r>
              <a:rPr lang="en-US" sz="2000" dirty="0">
                <a:latin typeface="+mj-lt"/>
                <a:cs typeface="Arial" pitchFamily="34" charset="0"/>
              </a:rPr>
              <a:t>Costly  ($200+/ acre)</a:t>
            </a:r>
            <a:endParaRPr lang="en-US" sz="2000">
              <a:latin typeface="+mj-lt"/>
              <a:cs typeface="Calibri"/>
            </a:endParaRPr>
          </a:p>
          <a:p>
            <a:pPr lvl="1" indent="-246380">
              <a:buClr>
                <a:schemeClr val="tx1"/>
              </a:buClr>
            </a:pPr>
            <a:r>
              <a:rPr lang="en-US" sz="2000" dirty="0">
                <a:latin typeface="+mj-lt"/>
                <a:cs typeface="Arial" pitchFamily="34" charset="0"/>
              </a:rPr>
              <a:t>Time consuming</a:t>
            </a:r>
            <a:endParaRPr lang="en-US" sz="2000">
              <a:latin typeface="+mj-lt"/>
              <a:cs typeface="Calibri"/>
            </a:endParaRPr>
          </a:p>
          <a:p>
            <a:pPr lvl="1" indent="-246380"/>
            <a:endParaRPr lang="en-US" sz="2000">
              <a:latin typeface="+mj-lt"/>
              <a:cs typeface="Calibri"/>
            </a:endParaRPr>
          </a:p>
          <a:p>
            <a:r>
              <a:rPr lang="en-US" sz="2800" dirty="0">
                <a:latin typeface="+mj-lt"/>
                <a:cs typeface="Arial" pitchFamily="34" charset="0"/>
              </a:rPr>
              <a:t>Results In</a:t>
            </a:r>
          </a:p>
          <a:p>
            <a:pPr lvl="1" indent="-246380">
              <a:buClr>
                <a:schemeClr val="tx1"/>
              </a:buClr>
            </a:pPr>
            <a:r>
              <a:rPr lang="en-US" sz="2000" dirty="0">
                <a:latin typeface="+mj-lt"/>
                <a:cs typeface="Arial" pitchFamily="34" charset="0"/>
              </a:rPr>
              <a:t> Loose dirty bundles</a:t>
            </a:r>
            <a:endParaRPr lang="en-US" sz="2000">
              <a:latin typeface="+mj-lt"/>
              <a:cs typeface="Calibri"/>
            </a:endParaRPr>
          </a:p>
          <a:p>
            <a:pPr lvl="1" indent="-246380">
              <a:buClr>
                <a:schemeClr val="tx1"/>
              </a:buClr>
            </a:pPr>
            <a:r>
              <a:rPr lang="en-US" sz="2000" dirty="0">
                <a:latin typeface="+mj-lt"/>
                <a:cs typeface="Arial" pitchFamily="34" charset="0"/>
              </a:rPr>
              <a:t>Generally mulch and drip tape mixed</a:t>
            </a:r>
            <a:endParaRPr lang="en-US" sz="2000">
              <a:latin typeface="+mj-lt"/>
              <a:cs typeface="Calibri"/>
            </a:endParaRPr>
          </a:p>
          <a:p>
            <a:pPr lvl="1" indent="-246380">
              <a:buClr>
                <a:schemeClr val="tx1"/>
              </a:buClr>
            </a:pPr>
            <a:r>
              <a:rPr lang="en-US" sz="2000">
                <a:latin typeface="+mj-lt"/>
                <a:cs typeface="Calibri"/>
              </a:rPr>
              <a:t>Not acceptable by recyclers</a:t>
            </a:r>
          </a:p>
          <a:p>
            <a:pPr lvl="1" indent="-246380">
              <a:buClr>
                <a:schemeClr val="tx1"/>
              </a:buClr>
            </a:pPr>
            <a:endParaRPr lang="en-US" sz="2000">
              <a:latin typeface="+mj-lt"/>
              <a:cs typeface="Calibri"/>
            </a:endParaRPr>
          </a:p>
          <a:p>
            <a:pPr>
              <a:buClr>
                <a:schemeClr val="tx1"/>
              </a:buClr>
            </a:pPr>
            <a:endParaRPr lang="en-US">
              <a:latin typeface="+mj-lt"/>
              <a:cs typeface="Calibri"/>
            </a:endParaRPr>
          </a:p>
        </p:txBody>
      </p:sp>
      <p:pic>
        <p:nvPicPr>
          <p:cNvPr id="5" name="Picture 4" descr="NRF mulch removal by han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667000"/>
            <a:ext cx="4917402" cy="2169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371035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Ride the Row, </a:t>
            </a:r>
            <a:r>
              <a:rPr lang="en-US" sz="4400" b="1" dirty="0">
                <a:solidFill>
                  <a:srgbClr val="FFFF00"/>
                </a:solidFill>
              </a:rPr>
              <a:t>Slit and Wind</a:t>
            </a:r>
            <a:endParaRPr lang="en-US" sz="4400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sz="2400" dirty="0">
                <a:latin typeface="+mj-lt"/>
                <a:cs typeface="Arial" pitchFamily="34" charset="0"/>
              </a:rPr>
              <a:t>RTR unit slits, lifts and winds from the soil in one pass.   </a:t>
            </a:r>
          </a:p>
          <a:p>
            <a:pPr lvl="1" indent="-246380">
              <a:buClr>
                <a:schemeClr val="tx1"/>
              </a:buClr>
            </a:pPr>
            <a:r>
              <a:rPr lang="en-US" sz="2400" dirty="0">
                <a:latin typeface="+mj-lt"/>
                <a:cs typeface="Arial" pitchFamily="34" charset="0"/>
              </a:rPr>
              <a:t>Tension control is manual / hydraulic</a:t>
            </a:r>
          </a:p>
          <a:p>
            <a:pPr lvl="1" indent="-246380">
              <a:buClr>
                <a:schemeClr val="tx1"/>
              </a:buClr>
            </a:pPr>
            <a:r>
              <a:rPr lang="en-US" sz="2400" dirty="0">
                <a:latin typeface="+mj-lt"/>
                <a:cs typeface="Arial" pitchFamily="34" charset="0"/>
              </a:rPr>
              <a:t>Bundles can be handled by one person</a:t>
            </a:r>
          </a:p>
          <a:p>
            <a:pPr lvl="1" indent="-246380">
              <a:buClr>
                <a:schemeClr val="tx1"/>
              </a:buClr>
            </a:pPr>
            <a:r>
              <a:rPr lang="en-US" dirty="0">
                <a:latin typeface="+mj-lt"/>
                <a:cs typeface="Arial" pitchFamily="34" charset="0"/>
              </a:rPr>
              <a:t>Only a two-person team 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pic>
        <p:nvPicPr>
          <p:cNvPr id="4" name="Picture 3" descr="Cropcare retrie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476" y="3870483"/>
            <a:ext cx="4852358" cy="2554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End of Row Concept  </a:t>
            </a:r>
            <a:br>
              <a:rPr lang="en-US" sz="4000" b="1" dirty="0">
                <a:solidFill>
                  <a:srgbClr val="FFFF00"/>
                </a:solidFill>
                <a:cs typeface="Calibri"/>
              </a:rPr>
            </a:br>
            <a:endParaRPr lang="en-US" sz="2700" dirty="0"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00559" y="1460716"/>
            <a:ext cx="8180518" cy="4665447"/>
          </a:xfrm>
        </p:spPr>
        <p:txBody>
          <a:bodyPr vert="horz" anchor="t">
            <a:normAutofit/>
          </a:bodyPr>
          <a:lstStyle/>
          <a:p>
            <a:r>
              <a:rPr lang="en-US" sz="2400" dirty="0">
                <a:latin typeface="+mj-lt"/>
                <a:cs typeface="Arial" pitchFamily="34" charset="0"/>
              </a:rPr>
              <a:t>Pull the film over  bumpy rollers to loosen and lose the soil and debris, then drop film in back on the ground</a:t>
            </a:r>
            <a:endParaRPr lang="en-US" dirty="0"/>
          </a:p>
          <a:p>
            <a:r>
              <a:rPr lang="en-US" sz="2400" dirty="0">
                <a:latin typeface="Calibri"/>
                <a:cs typeface="Calibri"/>
              </a:rPr>
              <a:t>In another pass, wind the film up into 200+ pound rolls from the end or middle of row</a:t>
            </a:r>
          </a:p>
          <a:p>
            <a:endParaRPr lang="en-US" dirty="0"/>
          </a:p>
          <a:p>
            <a:pPr lvl="1" indent="-24638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42758"/>
              </p:ext>
            </p:extLst>
          </p:nvPr>
        </p:nvGraphicFramePr>
        <p:xfrm>
          <a:off x="762000" y="3651849"/>
          <a:ext cx="76771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b="0" dirty="0">
                        <a:latin typeface="+mj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4" descr="A picture containing outdoor, tree, grass, sky&#10;&#10;Description generated with very high confidence">
            <a:extLst>
              <a:ext uri="{FF2B5EF4-FFF2-40B4-BE49-F238E27FC236}">
                <a16:creationId xmlns:a16="http://schemas.microsoft.com/office/drawing/2014/main" id="{6B0F8845-7454-4061-B3D7-ACA89FA2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73" y="3466358"/>
            <a:ext cx="3966329" cy="2749871"/>
          </a:xfrm>
          <a:prstGeom prst="rect">
            <a:avLst/>
          </a:prstGeom>
        </p:spPr>
      </p:pic>
      <p:pic>
        <p:nvPicPr>
          <p:cNvPr id="8" name="Picture 8" descr="A person sitting on top of a grass covered field&#10;&#10;Description generated with high confidence">
            <a:extLst>
              <a:ext uri="{FF2B5EF4-FFF2-40B4-BE49-F238E27FC236}">
                <a16:creationId xmlns:a16="http://schemas.microsoft.com/office/drawing/2014/main" id="{8F673C37-7F97-4D02-B22A-D6DE7975B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49" y="3463442"/>
            <a:ext cx="3536683" cy="26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92442A608924893594B173C10DFB4" ma:contentTypeVersion="4" ma:contentTypeDescription="Create a new document." ma:contentTypeScope="" ma:versionID="27a912877805c8781ebc62c5b5c8e79a">
  <xsd:schema xmlns:xsd="http://www.w3.org/2001/XMLSchema" xmlns:xs="http://www.w3.org/2001/XMLSchema" xmlns:p="http://schemas.microsoft.com/office/2006/metadata/properties" xmlns:ns2="4054a010-9127-435e-bd55-381b68f5ce1f" targetNamespace="http://schemas.microsoft.com/office/2006/metadata/properties" ma:root="true" ma:fieldsID="c6afb162bb553881d3dbca4918ad5a8c" ns2:_="">
    <xsd:import namespace="4054a010-9127-435e-bd55-381b68f5ce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4a010-9127-435e-bd55-381b68f5ce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D64E81-A998-4BEA-9223-05530576D8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93E89-584F-45D9-A6A6-8464389CF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54a010-9127-435e-bd55-381b68f5ce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DC389C-5585-410C-A5FE-D77B64D3C8E4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054a010-9127-435e-bd55-381b68f5ce1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399</Words>
  <Application>Microsoft Office PowerPoint</Application>
  <PresentationFormat>On-screen Show (4:3)</PresentationFormat>
  <Paragraphs>143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Flow</vt:lpstr>
      <vt:lpstr>   NC Agricultural Mulch Film Recycling Project</vt:lpstr>
      <vt:lpstr> Obstacles to Recycling Ag Mulch Films </vt:lpstr>
      <vt:lpstr>Overall Project Goals </vt:lpstr>
      <vt:lpstr>Goals of the Project on the Farm</vt:lpstr>
      <vt:lpstr>Farm Mulch/Tape Retrieval Methods</vt:lpstr>
      <vt:lpstr>Removal of Vegetation, All Methods</vt:lpstr>
      <vt:lpstr>Mulch Retrieving Methods</vt:lpstr>
      <vt:lpstr>Ride the Row, Slit and Wind</vt:lpstr>
      <vt:lpstr>End of Row Concept   </vt:lpstr>
      <vt:lpstr>Roll the Row</vt:lpstr>
      <vt:lpstr>Methods of 2017 Trials</vt:lpstr>
      <vt:lpstr>Comparison of Cost to Retrieve Mulch</vt:lpstr>
      <vt:lpstr>2017 Summary Results </vt:lpstr>
      <vt:lpstr>Farm Disposal Economics</vt:lpstr>
      <vt:lpstr>Unanswered Questions?</vt:lpstr>
      <vt:lpstr>2018 Field Trial Plans </vt:lpstr>
      <vt:lpstr>Our Partners on the Farm</vt:lpstr>
      <vt:lpstr>More information?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Agricultural Mulch Film Recycling Project</dc:title>
  <dc:creator>davidlowles</dc:creator>
  <cp:lastModifiedBy>Dee Hanak</cp:lastModifiedBy>
  <cp:revision>171</cp:revision>
  <dcterms:created xsi:type="dcterms:W3CDTF">2017-04-05T19:02:16Z</dcterms:created>
  <dcterms:modified xsi:type="dcterms:W3CDTF">2018-04-30T21:24:08Z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0x01010004792442A608924893594B173C10DFB4</vt:lpwstr>
  </property>
</Properties>
</file>